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8288000" cy="10287000"/>
  <p:notesSz cx="6858000" cy="9144000"/>
  <p:embeddedFontLst>
    <p:embeddedFont>
      <p:font typeface="Sunday" charset="1" panose="00000500000000000000"/>
      <p:regular r:id="rId13"/>
    </p:embeddedFont>
    <p:embeddedFont>
      <p:font typeface="Roboto" charset="1" panose="0200000000000000000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png" Type="http://schemas.openxmlformats.org/officeDocument/2006/relationships/image"/><Relationship Id="rId4" Target="../media/image11.svg" Type="http://schemas.openxmlformats.org/officeDocument/2006/relationships/image"/><Relationship Id="rId5" Target="../media/image12.png" Type="http://schemas.openxmlformats.org/officeDocument/2006/relationships/image"/><Relationship Id="rId6" Target="../media/image13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svg" Type="http://schemas.openxmlformats.org/officeDocument/2006/relationships/image"/><Relationship Id="rId4" Target="../media/image10.png" Type="http://schemas.openxmlformats.org/officeDocument/2006/relationships/image"/><Relationship Id="rId5" Target="../media/image11.svg" Type="http://schemas.openxmlformats.org/officeDocument/2006/relationships/image"/><Relationship Id="rId6" Target="../media/image14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svg" Type="http://schemas.openxmlformats.org/officeDocument/2006/relationships/image"/><Relationship Id="rId4" Target="../media/image10.png" Type="http://schemas.openxmlformats.org/officeDocument/2006/relationships/image"/><Relationship Id="rId5" Target="../media/image11.svg" Type="http://schemas.openxmlformats.org/officeDocument/2006/relationships/image"/><Relationship Id="rId6" Target="../media/image15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7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svg" Type="http://schemas.openxmlformats.org/officeDocument/2006/relationships/image"/><Relationship Id="rId4" Target="../media/image10.png" Type="http://schemas.openxmlformats.org/officeDocument/2006/relationships/image"/><Relationship Id="rId5" Target="../media/image11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12.png" Type="http://schemas.openxmlformats.org/officeDocument/2006/relationships/image"/><Relationship Id="rId5" Target="../media/image13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9E3D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080451" y="2711247"/>
            <a:ext cx="803703" cy="5262340"/>
          </a:xfrm>
          <a:custGeom>
            <a:avLst/>
            <a:gdLst/>
            <a:ahLst/>
            <a:cxnLst/>
            <a:rect r="r" b="b" t="t" l="l"/>
            <a:pathLst>
              <a:path h="5262340" w="803703">
                <a:moveTo>
                  <a:pt x="0" y="0"/>
                </a:moveTo>
                <a:lnTo>
                  <a:pt x="803703" y="0"/>
                </a:lnTo>
                <a:lnTo>
                  <a:pt x="803703" y="5262340"/>
                </a:lnTo>
                <a:lnTo>
                  <a:pt x="0" y="52623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810819" y="2711247"/>
            <a:ext cx="1234258" cy="5262340"/>
          </a:xfrm>
          <a:custGeom>
            <a:avLst/>
            <a:gdLst/>
            <a:ahLst/>
            <a:cxnLst/>
            <a:rect r="r" b="b" t="t" l="l"/>
            <a:pathLst>
              <a:path h="5262340" w="1234258">
                <a:moveTo>
                  <a:pt x="0" y="0"/>
                </a:moveTo>
                <a:lnTo>
                  <a:pt x="1234258" y="0"/>
                </a:lnTo>
                <a:lnTo>
                  <a:pt x="1234258" y="5262340"/>
                </a:lnTo>
                <a:lnTo>
                  <a:pt x="0" y="52623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955203" y="2711247"/>
            <a:ext cx="784567" cy="5262340"/>
          </a:xfrm>
          <a:custGeom>
            <a:avLst/>
            <a:gdLst/>
            <a:ahLst/>
            <a:cxnLst/>
            <a:rect r="r" b="b" t="t" l="l"/>
            <a:pathLst>
              <a:path h="5262340" w="784567">
                <a:moveTo>
                  <a:pt x="0" y="0"/>
                </a:moveTo>
                <a:lnTo>
                  <a:pt x="784567" y="0"/>
                </a:lnTo>
                <a:lnTo>
                  <a:pt x="784567" y="5262340"/>
                </a:lnTo>
                <a:lnTo>
                  <a:pt x="0" y="52623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2852421" y="7645590"/>
            <a:ext cx="5112338" cy="3225421"/>
          </a:xfrm>
          <a:custGeom>
            <a:avLst/>
            <a:gdLst/>
            <a:ahLst/>
            <a:cxnLst/>
            <a:rect r="r" b="b" t="t" l="l"/>
            <a:pathLst>
              <a:path h="3225421" w="5112338">
                <a:moveTo>
                  <a:pt x="0" y="0"/>
                </a:moveTo>
                <a:lnTo>
                  <a:pt x="5112338" y="0"/>
                </a:lnTo>
                <a:lnTo>
                  <a:pt x="5112338" y="3225420"/>
                </a:lnTo>
                <a:lnTo>
                  <a:pt x="0" y="32254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31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9866302" y="3206325"/>
            <a:ext cx="6807331" cy="18278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4870"/>
              </a:lnSpc>
              <a:spcBef>
                <a:spcPct val="0"/>
              </a:spcBef>
            </a:pPr>
            <a:r>
              <a:rPr lang="en-US" sz="10621">
                <a:solidFill>
                  <a:srgbClr val="594A47"/>
                </a:solidFill>
                <a:latin typeface="Sunday"/>
                <a:ea typeface="Sunday"/>
                <a:cs typeface="Sunday"/>
                <a:sym typeface="Sunday"/>
              </a:rPr>
              <a:t>DELICIAS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866302" y="5186248"/>
            <a:ext cx="6807331" cy="9128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495"/>
              </a:lnSpc>
              <a:spcBef>
                <a:spcPct val="0"/>
              </a:spcBef>
            </a:pPr>
            <a:r>
              <a:rPr lang="en-US" sz="5353">
                <a:solidFill>
                  <a:srgbClr val="594A47"/>
                </a:solidFill>
                <a:latin typeface="Roboto"/>
                <a:ea typeface="Roboto"/>
                <a:cs typeface="Roboto"/>
                <a:sym typeface="Roboto"/>
              </a:rPr>
              <a:t>Empanadas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9E3D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811988" y="2644952"/>
            <a:ext cx="10664024" cy="6613348"/>
          </a:xfrm>
          <a:custGeom>
            <a:avLst/>
            <a:gdLst/>
            <a:ahLst/>
            <a:cxnLst/>
            <a:rect r="r" b="b" t="t" l="l"/>
            <a:pathLst>
              <a:path h="6613348" w="10664024">
                <a:moveTo>
                  <a:pt x="0" y="0"/>
                </a:moveTo>
                <a:lnTo>
                  <a:pt x="10664024" y="0"/>
                </a:lnTo>
                <a:lnTo>
                  <a:pt x="10664024" y="6613348"/>
                </a:lnTo>
                <a:lnTo>
                  <a:pt x="0" y="66133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9223" t="-13528" r="-21718" b="-1431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212335" y="1019175"/>
            <a:ext cx="11117436" cy="962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565"/>
              </a:lnSpc>
              <a:spcBef>
                <a:spcPct val="0"/>
              </a:spcBef>
            </a:pPr>
            <a:r>
              <a:rPr lang="en-US" sz="6304">
                <a:solidFill>
                  <a:srgbClr val="594A47"/>
                </a:solidFill>
                <a:latin typeface="Sunday"/>
                <a:ea typeface="Sunday"/>
                <a:cs typeface="Sunday"/>
                <a:sym typeface="Sunday"/>
              </a:rPr>
              <a:t>cadena de valor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322254" y="6277314"/>
            <a:ext cx="2006292" cy="3491963"/>
          </a:xfrm>
          <a:custGeom>
            <a:avLst/>
            <a:gdLst/>
            <a:ahLst/>
            <a:cxnLst/>
            <a:rect r="r" b="b" t="t" l="l"/>
            <a:pathLst>
              <a:path h="3491963" w="2006292">
                <a:moveTo>
                  <a:pt x="0" y="0"/>
                </a:moveTo>
                <a:lnTo>
                  <a:pt x="2006291" y="0"/>
                </a:lnTo>
                <a:lnTo>
                  <a:pt x="2006291" y="3491964"/>
                </a:lnTo>
                <a:lnTo>
                  <a:pt x="0" y="34919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1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1252155">
            <a:off x="15689915" y="485919"/>
            <a:ext cx="2480481" cy="2124194"/>
          </a:xfrm>
          <a:custGeom>
            <a:avLst/>
            <a:gdLst/>
            <a:ahLst/>
            <a:cxnLst/>
            <a:rect r="r" b="b" t="t" l="l"/>
            <a:pathLst>
              <a:path h="2124194" w="2480481">
                <a:moveTo>
                  <a:pt x="0" y="0"/>
                </a:moveTo>
                <a:lnTo>
                  <a:pt x="2480482" y="0"/>
                </a:lnTo>
                <a:lnTo>
                  <a:pt x="2480482" y="2124195"/>
                </a:lnTo>
                <a:lnTo>
                  <a:pt x="0" y="21241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9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9E3D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252155">
            <a:off x="15689915" y="485919"/>
            <a:ext cx="2480481" cy="2124194"/>
          </a:xfrm>
          <a:custGeom>
            <a:avLst/>
            <a:gdLst/>
            <a:ahLst/>
            <a:cxnLst/>
            <a:rect r="r" b="b" t="t" l="l"/>
            <a:pathLst>
              <a:path h="2124194" w="2480481">
                <a:moveTo>
                  <a:pt x="0" y="0"/>
                </a:moveTo>
                <a:lnTo>
                  <a:pt x="2480482" y="0"/>
                </a:lnTo>
                <a:lnTo>
                  <a:pt x="2480482" y="2124195"/>
                </a:lnTo>
                <a:lnTo>
                  <a:pt x="0" y="21241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22254" y="6277314"/>
            <a:ext cx="2006292" cy="3491963"/>
          </a:xfrm>
          <a:custGeom>
            <a:avLst/>
            <a:gdLst/>
            <a:ahLst/>
            <a:cxnLst/>
            <a:rect r="r" b="b" t="t" l="l"/>
            <a:pathLst>
              <a:path h="3491963" w="2006292">
                <a:moveTo>
                  <a:pt x="0" y="0"/>
                </a:moveTo>
                <a:lnTo>
                  <a:pt x="2006291" y="0"/>
                </a:lnTo>
                <a:lnTo>
                  <a:pt x="2006291" y="3491964"/>
                </a:lnTo>
                <a:lnTo>
                  <a:pt x="0" y="34919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1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250817" y="1918101"/>
            <a:ext cx="11786366" cy="8205399"/>
          </a:xfrm>
          <a:custGeom>
            <a:avLst/>
            <a:gdLst/>
            <a:ahLst/>
            <a:cxnLst/>
            <a:rect r="r" b="b" t="t" l="l"/>
            <a:pathLst>
              <a:path h="8205399" w="11786366">
                <a:moveTo>
                  <a:pt x="0" y="0"/>
                </a:moveTo>
                <a:lnTo>
                  <a:pt x="11786366" y="0"/>
                </a:lnTo>
                <a:lnTo>
                  <a:pt x="11786366" y="8205399"/>
                </a:lnTo>
                <a:lnTo>
                  <a:pt x="0" y="820539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6587" t="-10522" r="-7904" b="-16558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28700" y="971550"/>
            <a:ext cx="9660134" cy="6793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510"/>
              </a:lnSpc>
              <a:spcBef>
                <a:spcPct val="0"/>
              </a:spcBef>
            </a:pPr>
            <a:r>
              <a:rPr lang="en-US" sz="4112" spc="287">
                <a:solidFill>
                  <a:srgbClr val="594A47"/>
                </a:solidFill>
                <a:latin typeface="Sunday"/>
                <a:ea typeface="Sunday"/>
                <a:cs typeface="Sunday"/>
                <a:sym typeface="Sunday"/>
              </a:rPr>
              <a:t>PROCESOS MAS IMPORTANTES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9E3D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252155">
            <a:off x="15689915" y="485919"/>
            <a:ext cx="2480481" cy="2124194"/>
          </a:xfrm>
          <a:custGeom>
            <a:avLst/>
            <a:gdLst/>
            <a:ahLst/>
            <a:cxnLst/>
            <a:rect r="r" b="b" t="t" l="l"/>
            <a:pathLst>
              <a:path h="2124194" w="2480481">
                <a:moveTo>
                  <a:pt x="0" y="0"/>
                </a:moveTo>
                <a:lnTo>
                  <a:pt x="2480482" y="0"/>
                </a:lnTo>
                <a:lnTo>
                  <a:pt x="2480482" y="2124195"/>
                </a:lnTo>
                <a:lnTo>
                  <a:pt x="0" y="21241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22254" y="6277314"/>
            <a:ext cx="2006292" cy="3491963"/>
          </a:xfrm>
          <a:custGeom>
            <a:avLst/>
            <a:gdLst/>
            <a:ahLst/>
            <a:cxnLst/>
            <a:rect r="r" b="b" t="t" l="l"/>
            <a:pathLst>
              <a:path h="3491963" w="2006292">
                <a:moveTo>
                  <a:pt x="0" y="0"/>
                </a:moveTo>
                <a:lnTo>
                  <a:pt x="2006291" y="0"/>
                </a:lnTo>
                <a:lnTo>
                  <a:pt x="2006291" y="3491964"/>
                </a:lnTo>
                <a:lnTo>
                  <a:pt x="0" y="34919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1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414313" y="2054456"/>
            <a:ext cx="11459374" cy="7911428"/>
          </a:xfrm>
          <a:custGeom>
            <a:avLst/>
            <a:gdLst/>
            <a:ahLst/>
            <a:cxnLst/>
            <a:rect r="r" b="b" t="t" l="l"/>
            <a:pathLst>
              <a:path h="7911428" w="11459374">
                <a:moveTo>
                  <a:pt x="0" y="0"/>
                </a:moveTo>
                <a:lnTo>
                  <a:pt x="11459374" y="0"/>
                </a:lnTo>
                <a:lnTo>
                  <a:pt x="11459374" y="7911428"/>
                </a:lnTo>
                <a:lnTo>
                  <a:pt x="0" y="791142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7575" t="-11449" r="-6916" b="-16696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28700" y="971550"/>
            <a:ext cx="9660134" cy="6793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510"/>
              </a:lnSpc>
              <a:spcBef>
                <a:spcPct val="0"/>
              </a:spcBef>
            </a:pPr>
            <a:r>
              <a:rPr lang="en-US" sz="4112" spc="287">
                <a:solidFill>
                  <a:srgbClr val="594A47"/>
                </a:solidFill>
                <a:latin typeface="Sunday"/>
                <a:ea typeface="Sunday"/>
                <a:cs typeface="Sunday"/>
                <a:sym typeface="Sunday"/>
              </a:rPr>
              <a:t>PROCESOS MAS IMPORTANTES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9E3D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527883" y="373158"/>
            <a:ext cx="6228009" cy="28006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1244"/>
              </a:lnSpc>
              <a:spcBef>
                <a:spcPct val="0"/>
              </a:spcBef>
            </a:pPr>
            <a:r>
              <a:rPr lang="en-US" sz="8031">
                <a:solidFill>
                  <a:srgbClr val="594A47"/>
                </a:solidFill>
                <a:latin typeface="Sunday"/>
                <a:ea typeface="Sunday"/>
                <a:cs typeface="Sunday"/>
                <a:sym typeface="Sunday"/>
              </a:rPr>
              <a:t>CREACIón de valor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4120825"/>
            <a:ext cx="9582295" cy="25735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94696" indent="-397348" lvl="1">
              <a:lnSpc>
                <a:spcPts val="5153"/>
              </a:lnSpc>
              <a:buFont typeface="Arial"/>
              <a:buChar char="•"/>
            </a:pPr>
            <a:r>
              <a:rPr lang="en-US" sz="3680">
                <a:solidFill>
                  <a:srgbClr val="594A47"/>
                </a:solidFill>
                <a:latin typeface="Roboto"/>
                <a:ea typeface="Roboto"/>
                <a:cs typeface="Roboto"/>
                <a:sym typeface="Roboto"/>
              </a:rPr>
              <a:t>Estandarizar los procesos </a:t>
            </a:r>
          </a:p>
          <a:p>
            <a:pPr algn="l" marL="794696" indent="-397348" lvl="1">
              <a:lnSpc>
                <a:spcPts val="5153"/>
              </a:lnSpc>
              <a:buFont typeface="Arial"/>
              <a:buChar char="•"/>
            </a:pPr>
            <a:r>
              <a:rPr lang="en-US" sz="3680" u="none">
                <a:solidFill>
                  <a:srgbClr val="594A47"/>
                </a:solidFill>
                <a:latin typeface="Roboto"/>
                <a:ea typeface="Roboto"/>
                <a:cs typeface="Roboto"/>
                <a:sym typeface="Roboto"/>
              </a:rPr>
              <a:t>Optimizar la logística de distribución </a:t>
            </a:r>
          </a:p>
          <a:p>
            <a:pPr algn="l" marL="794696" indent="-397348" lvl="1">
              <a:lnSpc>
                <a:spcPts val="5153"/>
              </a:lnSpc>
              <a:buFont typeface="Arial"/>
              <a:buChar char="•"/>
            </a:pPr>
            <a:r>
              <a:rPr lang="en-US" sz="3680" u="none">
                <a:solidFill>
                  <a:srgbClr val="594A47"/>
                </a:solidFill>
                <a:latin typeface="Roboto"/>
                <a:ea typeface="Roboto"/>
                <a:cs typeface="Roboto"/>
                <a:sym typeface="Roboto"/>
              </a:rPr>
              <a:t>Expandir la presencia digital</a:t>
            </a:r>
          </a:p>
          <a:p>
            <a:pPr algn="l" marL="794696" indent="-397348" lvl="1">
              <a:lnSpc>
                <a:spcPts val="5153"/>
              </a:lnSpc>
              <a:buFont typeface="Arial"/>
              <a:buChar char="•"/>
            </a:pPr>
            <a:r>
              <a:rPr lang="en-US" sz="3680" u="none">
                <a:solidFill>
                  <a:srgbClr val="594A47"/>
                </a:solidFill>
                <a:latin typeface="Roboto"/>
                <a:ea typeface="Roboto"/>
                <a:cs typeface="Roboto"/>
                <a:sym typeface="Roboto"/>
              </a:rPr>
              <a:t>Eliminar ineficiencias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1068189" y="2642445"/>
            <a:ext cx="6191111" cy="6364694"/>
          </a:xfrm>
          <a:custGeom>
            <a:avLst/>
            <a:gdLst/>
            <a:ahLst/>
            <a:cxnLst/>
            <a:rect r="r" b="b" t="t" l="l"/>
            <a:pathLst>
              <a:path h="6364694" w="6191111">
                <a:moveTo>
                  <a:pt x="0" y="0"/>
                </a:moveTo>
                <a:lnTo>
                  <a:pt x="6191111" y="0"/>
                </a:lnTo>
                <a:lnTo>
                  <a:pt x="6191111" y="6364694"/>
                </a:lnTo>
                <a:lnTo>
                  <a:pt x="0" y="63646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9E3D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252155">
            <a:off x="15689915" y="485919"/>
            <a:ext cx="2480481" cy="2124194"/>
          </a:xfrm>
          <a:custGeom>
            <a:avLst/>
            <a:gdLst/>
            <a:ahLst/>
            <a:cxnLst/>
            <a:rect r="r" b="b" t="t" l="l"/>
            <a:pathLst>
              <a:path h="2124194" w="2480481">
                <a:moveTo>
                  <a:pt x="0" y="0"/>
                </a:moveTo>
                <a:lnTo>
                  <a:pt x="2480482" y="0"/>
                </a:lnTo>
                <a:lnTo>
                  <a:pt x="2480482" y="2124195"/>
                </a:lnTo>
                <a:lnTo>
                  <a:pt x="0" y="21241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22254" y="6277314"/>
            <a:ext cx="2006292" cy="3491963"/>
          </a:xfrm>
          <a:custGeom>
            <a:avLst/>
            <a:gdLst/>
            <a:ahLst/>
            <a:cxnLst/>
            <a:rect r="r" b="b" t="t" l="l"/>
            <a:pathLst>
              <a:path h="3491963" w="2006292">
                <a:moveTo>
                  <a:pt x="0" y="0"/>
                </a:moveTo>
                <a:lnTo>
                  <a:pt x="2006291" y="0"/>
                </a:lnTo>
                <a:lnTo>
                  <a:pt x="2006291" y="3491964"/>
                </a:lnTo>
                <a:lnTo>
                  <a:pt x="0" y="34919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1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325400" y="1179760"/>
            <a:ext cx="9660134" cy="6793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510"/>
              </a:lnSpc>
              <a:spcBef>
                <a:spcPct val="0"/>
              </a:spcBef>
            </a:pPr>
            <a:r>
              <a:rPr lang="en-US" sz="4112" spc="287">
                <a:solidFill>
                  <a:srgbClr val="594A47"/>
                </a:solidFill>
                <a:latin typeface="Sunday"/>
                <a:ea typeface="Sunday"/>
                <a:cs typeface="Sunday"/>
                <a:sym typeface="Sunday"/>
              </a:rPr>
              <a:t>CONLUSIÓN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3809359" y="3184162"/>
            <a:ext cx="10669281" cy="60910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81"/>
              </a:lnSpc>
            </a:pPr>
            <a:r>
              <a:rPr lang="en-US" sz="4986">
                <a:solidFill>
                  <a:srgbClr val="594A47"/>
                </a:solidFill>
                <a:latin typeface="Roboto"/>
                <a:ea typeface="Roboto"/>
                <a:cs typeface="Roboto"/>
                <a:sym typeface="Roboto"/>
              </a:rPr>
              <a:t>“Un proceso de producción bien optimizado no solo garantiza la calidad del producto, sino que también ayuda a reducir costos, mejorar la eficiencia y minimizar desperdicios, lo que a largo plazo incrementa la rentabilidad”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9E3D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585282" y="4657725"/>
            <a:ext cx="11117436" cy="962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565"/>
              </a:lnSpc>
              <a:spcBef>
                <a:spcPct val="0"/>
              </a:spcBef>
            </a:pPr>
            <a:r>
              <a:rPr lang="en-US" sz="6304">
                <a:solidFill>
                  <a:srgbClr val="594A47"/>
                </a:solidFill>
                <a:latin typeface="Sunday"/>
                <a:ea typeface="Sunday"/>
                <a:cs typeface="Sunday"/>
                <a:sym typeface="Sunday"/>
              </a:rPr>
              <a:t>Muchas gracias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322254" y="6277314"/>
            <a:ext cx="2006292" cy="3491963"/>
          </a:xfrm>
          <a:custGeom>
            <a:avLst/>
            <a:gdLst/>
            <a:ahLst/>
            <a:cxnLst/>
            <a:rect r="r" b="b" t="t" l="l"/>
            <a:pathLst>
              <a:path h="3491963" w="2006292">
                <a:moveTo>
                  <a:pt x="0" y="0"/>
                </a:moveTo>
                <a:lnTo>
                  <a:pt x="2006291" y="0"/>
                </a:lnTo>
                <a:lnTo>
                  <a:pt x="2006291" y="3491964"/>
                </a:lnTo>
                <a:lnTo>
                  <a:pt x="0" y="34919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1252155">
            <a:off x="15689915" y="485919"/>
            <a:ext cx="2480481" cy="2124194"/>
          </a:xfrm>
          <a:custGeom>
            <a:avLst/>
            <a:gdLst/>
            <a:ahLst/>
            <a:cxnLst/>
            <a:rect r="r" b="b" t="t" l="l"/>
            <a:pathLst>
              <a:path h="2124194" w="2480481">
                <a:moveTo>
                  <a:pt x="0" y="0"/>
                </a:moveTo>
                <a:lnTo>
                  <a:pt x="2480482" y="0"/>
                </a:lnTo>
                <a:lnTo>
                  <a:pt x="2480482" y="2124195"/>
                </a:lnTo>
                <a:lnTo>
                  <a:pt x="0" y="21241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9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DAGSRGaYPKw</dc:identifier>
  <dcterms:modified xsi:type="dcterms:W3CDTF">2011-08-01T06:04:30Z</dcterms:modified>
  <cp:revision>1</cp:revision>
  <dc:title>DELICIAS</dc:title>
</cp:coreProperties>
</file>