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CC9C6-E143-4930-A654-1D5C0DE7C64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F187642-9C8E-4A5A-9357-9C2818C4C8F4}">
      <dgm:prSet phldrT="[Texto]"/>
      <dgm:spPr/>
      <dgm:t>
        <a:bodyPr/>
        <a:lstStyle/>
        <a:p>
          <a:pPr algn="ctr"/>
          <a:r>
            <a:rPr lang="es-MX" b="1" u="none" dirty="0" smtClean="0">
              <a:solidFill>
                <a:schemeClr val="bg1">
                  <a:lumMod val="95000"/>
                  <a:lumOff val="5000"/>
                </a:schemeClr>
              </a:solidFill>
            </a:rPr>
            <a:t>CUOTA DE MARCA </a:t>
          </a:r>
        </a:p>
        <a:p>
          <a:pPr algn="l"/>
          <a:r>
            <a:rPr lang="es-MX" dirty="0" smtClean="0"/>
            <a:t> </a:t>
          </a:r>
          <a:r>
            <a:rPr lang="es-MX" dirty="0" smtClean="0">
              <a:solidFill>
                <a:schemeClr val="tx2"/>
              </a:solidFill>
            </a:rPr>
            <a:t>$30,000 Pesos más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IVA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(Know How, logística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Pre-operativa) </a:t>
          </a:r>
          <a:endParaRPr lang="es-MX" dirty="0">
            <a:solidFill>
              <a:schemeClr val="tx2"/>
            </a:solidFill>
          </a:endParaRPr>
        </a:p>
      </dgm:t>
    </dgm:pt>
    <dgm:pt modelId="{3DC32D1E-1252-461D-B960-1F8C17771EF6}" type="parTrans" cxnId="{F46E1663-64EF-4798-A84C-19C0557DEED6}">
      <dgm:prSet/>
      <dgm:spPr/>
      <dgm:t>
        <a:bodyPr/>
        <a:lstStyle/>
        <a:p>
          <a:endParaRPr lang="es-MX"/>
        </a:p>
      </dgm:t>
    </dgm:pt>
    <dgm:pt modelId="{6AA52CDB-DA59-41B2-B2E7-55290244CBC9}" type="sibTrans" cxnId="{F46E1663-64EF-4798-A84C-19C0557DEED6}">
      <dgm:prSet/>
      <dgm:spPr/>
      <dgm:t>
        <a:bodyPr/>
        <a:lstStyle/>
        <a:p>
          <a:endParaRPr lang="es-MX"/>
        </a:p>
      </dgm:t>
    </dgm:pt>
    <dgm:pt modelId="{74A53D29-4937-4695-85E9-564BCB0A116A}">
      <dgm:prSet phldrT="[Texto]"/>
      <dgm:spPr/>
      <dgm:t>
        <a:bodyPr/>
        <a:lstStyle/>
        <a:p>
          <a:pPr algn="ctr"/>
          <a:r>
            <a:rPr lang="es-MX" b="1" u="none" dirty="0" smtClean="0">
              <a:solidFill>
                <a:schemeClr val="bg1">
                  <a:lumMod val="95000"/>
                  <a:lumOff val="5000"/>
                </a:schemeClr>
              </a:solidFill>
            </a:rPr>
            <a:t>EQUIPO PROFESIONAL DE TRABAJO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$60,000 Pesos </a:t>
          </a:r>
          <a:endParaRPr lang="es-MX" dirty="0">
            <a:solidFill>
              <a:schemeClr val="tx2"/>
            </a:solidFill>
          </a:endParaRPr>
        </a:p>
      </dgm:t>
    </dgm:pt>
    <dgm:pt modelId="{F2E41BEE-855A-40F3-8EED-46C9CE038A40}" type="parTrans" cxnId="{06C83E1C-BD80-4256-8DC7-9C51B3E7942E}">
      <dgm:prSet/>
      <dgm:spPr/>
      <dgm:t>
        <a:bodyPr/>
        <a:lstStyle/>
        <a:p>
          <a:endParaRPr lang="es-MX"/>
        </a:p>
      </dgm:t>
    </dgm:pt>
    <dgm:pt modelId="{37A38EE8-5A51-4B37-A90A-242D746F82E7}" type="sibTrans" cxnId="{06C83E1C-BD80-4256-8DC7-9C51B3E7942E}">
      <dgm:prSet/>
      <dgm:spPr/>
      <dgm:t>
        <a:bodyPr/>
        <a:lstStyle/>
        <a:p>
          <a:endParaRPr lang="es-MX"/>
        </a:p>
      </dgm:t>
    </dgm:pt>
    <dgm:pt modelId="{62B722F6-2EB3-4147-9866-339B61231DEC}">
      <dgm:prSet phldrT="[Texto]"/>
      <dgm:spPr/>
      <dgm:t>
        <a:bodyPr/>
        <a:lstStyle/>
        <a:p>
          <a:pPr algn="ctr"/>
          <a:r>
            <a:rPr lang="es-MX" b="1" u="none" dirty="0" smtClean="0">
              <a:solidFill>
                <a:schemeClr val="bg1">
                  <a:lumMod val="95000"/>
                  <a:lumOff val="5000"/>
                </a:schemeClr>
              </a:solidFill>
            </a:rPr>
            <a:t>COSTO TOTAL APROXIMADO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$90,000 Pesos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(No incluye</a:t>
          </a:r>
        </a:p>
        <a:p>
          <a:pPr algn="l"/>
          <a:r>
            <a:rPr lang="es-MX" dirty="0" smtClean="0">
              <a:solidFill>
                <a:schemeClr val="tx2"/>
              </a:solidFill>
            </a:rPr>
            <a:t>Adecuaciones)</a:t>
          </a:r>
          <a:endParaRPr lang="es-MX" dirty="0">
            <a:solidFill>
              <a:schemeClr val="tx2"/>
            </a:solidFill>
          </a:endParaRPr>
        </a:p>
      </dgm:t>
    </dgm:pt>
    <dgm:pt modelId="{6FACD9CE-4FC7-4E4B-B634-A73AA23BC578}" type="parTrans" cxnId="{A396D5AD-463D-4378-810B-E7F02284D46E}">
      <dgm:prSet/>
      <dgm:spPr/>
      <dgm:t>
        <a:bodyPr/>
        <a:lstStyle/>
        <a:p>
          <a:endParaRPr lang="es-MX"/>
        </a:p>
      </dgm:t>
    </dgm:pt>
    <dgm:pt modelId="{820D9490-2B8D-42EB-AB04-5D2DC15F2B97}" type="sibTrans" cxnId="{A396D5AD-463D-4378-810B-E7F02284D46E}">
      <dgm:prSet/>
      <dgm:spPr/>
      <dgm:t>
        <a:bodyPr/>
        <a:lstStyle/>
        <a:p>
          <a:endParaRPr lang="es-MX"/>
        </a:p>
      </dgm:t>
    </dgm:pt>
    <dgm:pt modelId="{243F3D7F-4C8F-4633-8B46-60857CE29124}" type="pres">
      <dgm:prSet presAssocID="{879CC9C6-E143-4930-A654-1D5C0DE7C64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1D5A6CEA-DD09-4BFA-993C-6CB7270D0F36}" type="pres">
      <dgm:prSet presAssocID="{9F187642-9C8E-4A5A-9357-9C2818C4C8F4}" presName="composite" presStyleCnt="0"/>
      <dgm:spPr/>
    </dgm:pt>
    <dgm:pt modelId="{46B9065C-D8D2-464B-9B0B-274C61454D2F}" type="pres">
      <dgm:prSet presAssocID="{9F187642-9C8E-4A5A-9357-9C2818C4C8F4}" presName="LShape" presStyleLbl="alignNode1" presStyleIdx="0" presStyleCnt="5"/>
      <dgm:spPr/>
    </dgm:pt>
    <dgm:pt modelId="{062173F9-D71F-4466-A4D9-F4BBDB4440E5}" type="pres">
      <dgm:prSet presAssocID="{9F187642-9C8E-4A5A-9357-9C2818C4C8F4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5CDAE0-298B-4A4C-AEB6-75E937E8F232}" type="pres">
      <dgm:prSet presAssocID="{9F187642-9C8E-4A5A-9357-9C2818C4C8F4}" presName="Triangle" presStyleLbl="alignNode1" presStyleIdx="1" presStyleCnt="5"/>
      <dgm:spPr/>
    </dgm:pt>
    <dgm:pt modelId="{291F2C90-61D8-4992-8397-10EC5F8C72BF}" type="pres">
      <dgm:prSet presAssocID="{6AA52CDB-DA59-41B2-B2E7-55290244CBC9}" presName="sibTrans" presStyleCnt="0"/>
      <dgm:spPr/>
    </dgm:pt>
    <dgm:pt modelId="{DACD84D4-8AFB-4579-B9CB-387F1A38F7BD}" type="pres">
      <dgm:prSet presAssocID="{6AA52CDB-DA59-41B2-B2E7-55290244CBC9}" presName="space" presStyleCnt="0"/>
      <dgm:spPr/>
    </dgm:pt>
    <dgm:pt modelId="{33BC3009-11AC-4003-B21B-E853611A620D}" type="pres">
      <dgm:prSet presAssocID="{74A53D29-4937-4695-85E9-564BCB0A116A}" presName="composite" presStyleCnt="0"/>
      <dgm:spPr/>
    </dgm:pt>
    <dgm:pt modelId="{BCDD51D5-A61D-4F47-B318-9C0BBD7E2C81}" type="pres">
      <dgm:prSet presAssocID="{74A53D29-4937-4695-85E9-564BCB0A116A}" presName="LShape" presStyleLbl="alignNode1" presStyleIdx="2" presStyleCnt="5"/>
      <dgm:spPr/>
    </dgm:pt>
    <dgm:pt modelId="{A37D1D1B-8207-43B9-BA06-F9173B51C12B}" type="pres">
      <dgm:prSet presAssocID="{74A53D29-4937-4695-85E9-564BCB0A116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3D1870-9EAD-491E-9BA6-9B7E7A6DA80C}" type="pres">
      <dgm:prSet presAssocID="{74A53D29-4937-4695-85E9-564BCB0A116A}" presName="Triangle" presStyleLbl="alignNode1" presStyleIdx="3" presStyleCnt="5"/>
      <dgm:spPr/>
    </dgm:pt>
    <dgm:pt modelId="{7E6E6CFD-BF6A-4CB4-8C8F-BC17CF6E8E97}" type="pres">
      <dgm:prSet presAssocID="{37A38EE8-5A51-4B37-A90A-242D746F82E7}" presName="sibTrans" presStyleCnt="0"/>
      <dgm:spPr/>
    </dgm:pt>
    <dgm:pt modelId="{F24C5AB6-0E7A-4070-A67E-CB206A355771}" type="pres">
      <dgm:prSet presAssocID="{37A38EE8-5A51-4B37-A90A-242D746F82E7}" presName="space" presStyleCnt="0"/>
      <dgm:spPr/>
    </dgm:pt>
    <dgm:pt modelId="{5C0FF27E-3636-4187-9A34-A15E6D498D66}" type="pres">
      <dgm:prSet presAssocID="{62B722F6-2EB3-4147-9866-339B61231DEC}" presName="composite" presStyleCnt="0"/>
      <dgm:spPr/>
    </dgm:pt>
    <dgm:pt modelId="{9BDAD557-E6F0-4E07-9443-DA96BFC93AFE}" type="pres">
      <dgm:prSet presAssocID="{62B722F6-2EB3-4147-9866-339B61231DEC}" presName="LShape" presStyleLbl="alignNode1" presStyleIdx="4" presStyleCnt="5"/>
      <dgm:spPr/>
    </dgm:pt>
    <dgm:pt modelId="{1D15B42B-C471-4ED1-8F29-E2B327CABE4B}" type="pres">
      <dgm:prSet presAssocID="{62B722F6-2EB3-4147-9866-339B61231DEC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46E1663-64EF-4798-A84C-19C0557DEED6}" srcId="{879CC9C6-E143-4930-A654-1D5C0DE7C64C}" destId="{9F187642-9C8E-4A5A-9357-9C2818C4C8F4}" srcOrd="0" destOrd="0" parTransId="{3DC32D1E-1252-461D-B960-1F8C17771EF6}" sibTransId="{6AA52CDB-DA59-41B2-B2E7-55290244CBC9}"/>
    <dgm:cxn modelId="{06C83E1C-BD80-4256-8DC7-9C51B3E7942E}" srcId="{879CC9C6-E143-4930-A654-1D5C0DE7C64C}" destId="{74A53D29-4937-4695-85E9-564BCB0A116A}" srcOrd="1" destOrd="0" parTransId="{F2E41BEE-855A-40F3-8EED-46C9CE038A40}" sibTransId="{37A38EE8-5A51-4B37-A90A-242D746F82E7}"/>
    <dgm:cxn modelId="{DBDFC166-EC22-4E57-950D-FE4B4B73F669}" type="presOf" srcId="{9F187642-9C8E-4A5A-9357-9C2818C4C8F4}" destId="{062173F9-D71F-4466-A4D9-F4BBDB4440E5}" srcOrd="0" destOrd="0" presId="urn:microsoft.com/office/officeart/2009/3/layout/StepUpProcess"/>
    <dgm:cxn modelId="{664C0679-1750-4D68-AC95-DEDD405D8908}" type="presOf" srcId="{879CC9C6-E143-4930-A654-1D5C0DE7C64C}" destId="{243F3D7F-4C8F-4633-8B46-60857CE29124}" srcOrd="0" destOrd="0" presId="urn:microsoft.com/office/officeart/2009/3/layout/StepUpProcess"/>
    <dgm:cxn modelId="{D24241F5-BED9-43E2-B887-28E3CEF13826}" type="presOf" srcId="{74A53D29-4937-4695-85E9-564BCB0A116A}" destId="{A37D1D1B-8207-43B9-BA06-F9173B51C12B}" srcOrd="0" destOrd="0" presId="urn:microsoft.com/office/officeart/2009/3/layout/StepUpProcess"/>
    <dgm:cxn modelId="{A396D5AD-463D-4378-810B-E7F02284D46E}" srcId="{879CC9C6-E143-4930-A654-1D5C0DE7C64C}" destId="{62B722F6-2EB3-4147-9866-339B61231DEC}" srcOrd="2" destOrd="0" parTransId="{6FACD9CE-4FC7-4E4B-B634-A73AA23BC578}" sibTransId="{820D9490-2B8D-42EB-AB04-5D2DC15F2B97}"/>
    <dgm:cxn modelId="{4EE4DB90-35D0-4B4A-B44D-EE98C01D49F6}" type="presOf" srcId="{62B722F6-2EB3-4147-9866-339B61231DEC}" destId="{1D15B42B-C471-4ED1-8F29-E2B327CABE4B}" srcOrd="0" destOrd="0" presId="urn:microsoft.com/office/officeart/2009/3/layout/StepUpProcess"/>
    <dgm:cxn modelId="{4044A68B-E419-4173-BD73-DEA91D81E0B8}" type="presParOf" srcId="{243F3D7F-4C8F-4633-8B46-60857CE29124}" destId="{1D5A6CEA-DD09-4BFA-993C-6CB7270D0F36}" srcOrd="0" destOrd="0" presId="urn:microsoft.com/office/officeart/2009/3/layout/StepUpProcess"/>
    <dgm:cxn modelId="{7057046B-0AFE-4A8F-82FD-36109DC0FCB6}" type="presParOf" srcId="{1D5A6CEA-DD09-4BFA-993C-6CB7270D0F36}" destId="{46B9065C-D8D2-464B-9B0B-274C61454D2F}" srcOrd="0" destOrd="0" presId="urn:microsoft.com/office/officeart/2009/3/layout/StepUpProcess"/>
    <dgm:cxn modelId="{E125D35E-56BB-4940-8A82-BB5220303048}" type="presParOf" srcId="{1D5A6CEA-DD09-4BFA-993C-6CB7270D0F36}" destId="{062173F9-D71F-4466-A4D9-F4BBDB4440E5}" srcOrd="1" destOrd="0" presId="urn:microsoft.com/office/officeart/2009/3/layout/StepUpProcess"/>
    <dgm:cxn modelId="{BE41DB6C-6F5C-4E91-93C2-2D28DD09CEBA}" type="presParOf" srcId="{1D5A6CEA-DD09-4BFA-993C-6CB7270D0F36}" destId="{1B5CDAE0-298B-4A4C-AEB6-75E937E8F232}" srcOrd="2" destOrd="0" presId="urn:microsoft.com/office/officeart/2009/3/layout/StepUpProcess"/>
    <dgm:cxn modelId="{4F61E9FA-FC75-4817-B5D0-772B362241B1}" type="presParOf" srcId="{243F3D7F-4C8F-4633-8B46-60857CE29124}" destId="{291F2C90-61D8-4992-8397-10EC5F8C72BF}" srcOrd="1" destOrd="0" presId="urn:microsoft.com/office/officeart/2009/3/layout/StepUpProcess"/>
    <dgm:cxn modelId="{E4FE2531-93E3-4323-BB4C-3B1D09185B72}" type="presParOf" srcId="{291F2C90-61D8-4992-8397-10EC5F8C72BF}" destId="{DACD84D4-8AFB-4579-B9CB-387F1A38F7BD}" srcOrd="0" destOrd="0" presId="urn:microsoft.com/office/officeart/2009/3/layout/StepUpProcess"/>
    <dgm:cxn modelId="{6ACF0426-D0C0-41B5-BEDE-635B50380B91}" type="presParOf" srcId="{243F3D7F-4C8F-4633-8B46-60857CE29124}" destId="{33BC3009-11AC-4003-B21B-E853611A620D}" srcOrd="2" destOrd="0" presId="urn:microsoft.com/office/officeart/2009/3/layout/StepUpProcess"/>
    <dgm:cxn modelId="{84341BDE-C40A-4395-87BA-5F5E92F372D4}" type="presParOf" srcId="{33BC3009-11AC-4003-B21B-E853611A620D}" destId="{BCDD51D5-A61D-4F47-B318-9C0BBD7E2C81}" srcOrd="0" destOrd="0" presId="urn:microsoft.com/office/officeart/2009/3/layout/StepUpProcess"/>
    <dgm:cxn modelId="{DC4B7445-4EB2-48FC-AD35-A777175F679C}" type="presParOf" srcId="{33BC3009-11AC-4003-B21B-E853611A620D}" destId="{A37D1D1B-8207-43B9-BA06-F9173B51C12B}" srcOrd="1" destOrd="0" presId="urn:microsoft.com/office/officeart/2009/3/layout/StepUpProcess"/>
    <dgm:cxn modelId="{F67A6614-10BE-447E-906E-A127E82CC4D0}" type="presParOf" srcId="{33BC3009-11AC-4003-B21B-E853611A620D}" destId="{6A3D1870-9EAD-491E-9BA6-9B7E7A6DA80C}" srcOrd="2" destOrd="0" presId="urn:microsoft.com/office/officeart/2009/3/layout/StepUpProcess"/>
    <dgm:cxn modelId="{51A0C12E-A3EB-4C54-92CA-510CCB00B31D}" type="presParOf" srcId="{243F3D7F-4C8F-4633-8B46-60857CE29124}" destId="{7E6E6CFD-BF6A-4CB4-8C8F-BC17CF6E8E97}" srcOrd="3" destOrd="0" presId="urn:microsoft.com/office/officeart/2009/3/layout/StepUpProcess"/>
    <dgm:cxn modelId="{CC5102F3-68AD-40CA-83F3-B4267EB98C70}" type="presParOf" srcId="{7E6E6CFD-BF6A-4CB4-8C8F-BC17CF6E8E97}" destId="{F24C5AB6-0E7A-4070-A67E-CB206A355771}" srcOrd="0" destOrd="0" presId="urn:microsoft.com/office/officeart/2009/3/layout/StepUpProcess"/>
    <dgm:cxn modelId="{D90A06FD-F135-4FE2-B532-A66DD5EA13F0}" type="presParOf" srcId="{243F3D7F-4C8F-4633-8B46-60857CE29124}" destId="{5C0FF27E-3636-4187-9A34-A15E6D498D66}" srcOrd="4" destOrd="0" presId="urn:microsoft.com/office/officeart/2009/3/layout/StepUpProcess"/>
    <dgm:cxn modelId="{87462397-317D-415F-BB33-6A8C3FAAA964}" type="presParOf" srcId="{5C0FF27E-3636-4187-9A34-A15E6D498D66}" destId="{9BDAD557-E6F0-4E07-9443-DA96BFC93AFE}" srcOrd="0" destOrd="0" presId="urn:microsoft.com/office/officeart/2009/3/layout/StepUpProcess"/>
    <dgm:cxn modelId="{76B83089-3127-4F91-A94D-06AFDBC82F6F}" type="presParOf" srcId="{5C0FF27E-3636-4187-9A34-A15E6D498D66}" destId="{1D15B42B-C471-4ED1-8F29-E2B327CABE4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9065C-D8D2-464B-9B0B-274C61454D2F}">
      <dsp:nvSpPr>
        <dsp:cNvPr id="0" name=""/>
        <dsp:cNvSpPr/>
      </dsp:nvSpPr>
      <dsp:spPr>
        <a:xfrm rot="5400000">
          <a:off x="406120" y="891289"/>
          <a:ext cx="1219206" cy="2028731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173F9-D71F-4466-A4D9-F4BBDB4440E5}">
      <dsp:nvSpPr>
        <dsp:cNvPr id="0" name=""/>
        <dsp:cNvSpPr/>
      </dsp:nvSpPr>
      <dsp:spPr>
        <a:xfrm>
          <a:off x="202604" y="1497443"/>
          <a:ext cx="1831550" cy="160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u="none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CUOTA DE MARCA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 </a:t>
          </a:r>
          <a:r>
            <a:rPr lang="es-MX" sz="1400" kern="1200" dirty="0" smtClean="0">
              <a:solidFill>
                <a:schemeClr val="tx2"/>
              </a:solidFill>
            </a:rPr>
            <a:t>$30,000 Pesos más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IVA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(Know How, logística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Pre-operativa) </a:t>
          </a:r>
          <a:endParaRPr lang="es-MX" sz="1400" kern="1200" dirty="0">
            <a:solidFill>
              <a:schemeClr val="tx2"/>
            </a:solidFill>
          </a:endParaRPr>
        </a:p>
      </dsp:txBody>
      <dsp:txXfrm>
        <a:off x="202604" y="1497443"/>
        <a:ext cx="1831550" cy="1605461"/>
      </dsp:txXfrm>
    </dsp:sp>
    <dsp:sp modelId="{1B5CDAE0-298B-4A4C-AEB6-75E937E8F232}">
      <dsp:nvSpPr>
        <dsp:cNvPr id="0" name=""/>
        <dsp:cNvSpPr/>
      </dsp:nvSpPr>
      <dsp:spPr>
        <a:xfrm>
          <a:off x="1688578" y="741932"/>
          <a:ext cx="345575" cy="345575"/>
        </a:xfrm>
        <a:prstGeom prst="triangle">
          <a:avLst>
            <a:gd name="adj" fmla="val 100000"/>
          </a:avLst>
        </a:prstGeom>
        <a:solidFill>
          <a:schemeClr val="accent5">
            <a:hueOff val="-4015996"/>
            <a:satOff val="717"/>
            <a:lumOff val="-1569"/>
            <a:alphaOff val="0"/>
          </a:schemeClr>
        </a:solidFill>
        <a:ln w="12700" cap="flat" cmpd="sng" algn="ctr">
          <a:solidFill>
            <a:schemeClr val="accent5">
              <a:hueOff val="-4015996"/>
              <a:satOff val="71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D51D5-A61D-4F47-B318-9C0BBD7E2C81}">
      <dsp:nvSpPr>
        <dsp:cNvPr id="0" name=""/>
        <dsp:cNvSpPr/>
      </dsp:nvSpPr>
      <dsp:spPr>
        <a:xfrm rot="5400000">
          <a:off x="2648295" y="336461"/>
          <a:ext cx="1219206" cy="2028731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8031992"/>
            <a:satOff val="1435"/>
            <a:lumOff val="-3137"/>
            <a:alphaOff val="0"/>
          </a:schemeClr>
        </a:solidFill>
        <a:ln w="12700" cap="flat" cmpd="sng" algn="ctr">
          <a:solidFill>
            <a:schemeClr val="accent5">
              <a:hueOff val="-8031992"/>
              <a:satOff val="1435"/>
              <a:lumOff val="-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7D1D1B-8207-43B9-BA06-F9173B51C12B}">
      <dsp:nvSpPr>
        <dsp:cNvPr id="0" name=""/>
        <dsp:cNvSpPr/>
      </dsp:nvSpPr>
      <dsp:spPr>
        <a:xfrm>
          <a:off x="2444779" y="942614"/>
          <a:ext cx="1831550" cy="160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u="none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EQUIPO PROFESIONAL DE TRABAJO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$60,000 Pesos </a:t>
          </a:r>
          <a:endParaRPr lang="es-MX" sz="1400" kern="1200" dirty="0">
            <a:solidFill>
              <a:schemeClr val="tx2"/>
            </a:solidFill>
          </a:endParaRPr>
        </a:p>
      </dsp:txBody>
      <dsp:txXfrm>
        <a:off x="2444779" y="942614"/>
        <a:ext cx="1831550" cy="1605461"/>
      </dsp:txXfrm>
    </dsp:sp>
    <dsp:sp modelId="{6A3D1870-9EAD-491E-9BA6-9B7E7A6DA80C}">
      <dsp:nvSpPr>
        <dsp:cNvPr id="0" name=""/>
        <dsp:cNvSpPr/>
      </dsp:nvSpPr>
      <dsp:spPr>
        <a:xfrm>
          <a:off x="3930754" y="187103"/>
          <a:ext cx="345575" cy="345575"/>
        </a:xfrm>
        <a:prstGeom prst="triangle">
          <a:avLst>
            <a:gd name="adj" fmla="val 100000"/>
          </a:avLst>
        </a:prstGeom>
        <a:solidFill>
          <a:schemeClr val="accent5">
            <a:hueOff val="-12047988"/>
            <a:satOff val="2152"/>
            <a:lumOff val="-4706"/>
            <a:alphaOff val="0"/>
          </a:schemeClr>
        </a:solidFill>
        <a:ln w="12700" cap="flat" cmpd="sng" algn="ctr">
          <a:solidFill>
            <a:schemeClr val="accent5">
              <a:hueOff val="-12047988"/>
              <a:satOff val="215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AD557-E6F0-4E07-9443-DA96BFC93AFE}">
      <dsp:nvSpPr>
        <dsp:cNvPr id="0" name=""/>
        <dsp:cNvSpPr/>
      </dsp:nvSpPr>
      <dsp:spPr>
        <a:xfrm rot="5400000">
          <a:off x="4890470" y="-218367"/>
          <a:ext cx="1219206" cy="2028731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16063984"/>
            <a:satOff val="2870"/>
            <a:lumOff val="-6275"/>
            <a:alphaOff val="0"/>
          </a:schemeClr>
        </a:solidFill>
        <a:ln w="12700" cap="flat" cmpd="sng" algn="ctr">
          <a:solidFill>
            <a:schemeClr val="accent5">
              <a:hueOff val="-16063984"/>
              <a:satOff val="2870"/>
              <a:lumOff val="-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5B42B-C471-4ED1-8F29-E2B327CABE4B}">
      <dsp:nvSpPr>
        <dsp:cNvPr id="0" name=""/>
        <dsp:cNvSpPr/>
      </dsp:nvSpPr>
      <dsp:spPr>
        <a:xfrm>
          <a:off x="4686954" y="387786"/>
          <a:ext cx="1831550" cy="1605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u="none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COSTO TOTAL APROXIMADO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$90,000 Pesos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(No incluye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2"/>
              </a:solidFill>
            </a:rPr>
            <a:t>Adecuaciones)</a:t>
          </a:r>
          <a:endParaRPr lang="es-MX" sz="1400" kern="1200" dirty="0">
            <a:solidFill>
              <a:schemeClr val="tx2"/>
            </a:solidFill>
          </a:endParaRPr>
        </a:p>
      </dsp:txBody>
      <dsp:txXfrm>
        <a:off x="4686954" y="387786"/>
        <a:ext cx="1831550" cy="1605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00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69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47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674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148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066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3744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42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15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28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08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94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80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35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93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198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25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B920-377F-4CAB-B273-3227D1951CDA}" type="datetimeFigureOut">
              <a:rPr lang="es-MX" smtClean="0"/>
              <a:t>06/09/2022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7BB01-17E6-41C7-8957-AA914772A1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152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97100" y="3098799"/>
            <a:ext cx="3175000" cy="741363"/>
          </a:xfrm>
        </p:spPr>
        <p:txBody>
          <a:bodyPr>
            <a:normAutofit fontScale="90000"/>
          </a:bodyPr>
          <a:lstStyle/>
          <a:p>
            <a:pPr algn="l"/>
            <a:r>
              <a:rPr lang="es-MX" sz="4000" b="1" dirty="0" smtClean="0">
                <a:latin typeface="Antique Olive Compact" panose="020B0904030504030204" pitchFamily="34" charset="0"/>
              </a:rPr>
              <a:t>TRES WAFFLES </a:t>
            </a:r>
            <a:endParaRPr lang="es-MX" sz="4000" b="1" dirty="0">
              <a:latin typeface="Antique Olive Compact" panose="020B09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3201" y="330200"/>
            <a:ext cx="6083300" cy="18161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DESCRIPCIÓN DE LA FRANQUICIA</a:t>
            </a:r>
          </a:p>
          <a:p>
            <a:pPr algn="just"/>
            <a:r>
              <a:rPr lang="es-MX" sz="1400" dirty="0" smtClean="0"/>
              <a:t>TRES WAFFLES® Es una marca 100% mexicana creada en el 2015 en la ciudad de Monterrey, dedicada a darles una experiencia inolvidable a todos nuestros clientes, con nuestro menú único y diferente a los demás contamos con nuestros estilos de Waffles en forma de burbuja con helado, dulces o salados, satisfaciendo los gustos más variados de nuestros clientes.</a:t>
            </a:r>
            <a:endParaRPr lang="es-MX" sz="1400" dirty="0"/>
          </a:p>
        </p:txBody>
      </p:sp>
      <p:sp>
        <p:nvSpPr>
          <p:cNvPr id="5" name="Rectángulo 4"/>
          <p:cNvSpPr/>
          <p:nvPr/>
        </p:nvSpPr>
        <p:spPr>
          <a:xfrm>
            <a:off x="897709" y="5302140"/>
            <a:ext cx="2886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¿QUE OBTENGO CON LA</a:t>
            </a:r>
          </a:p>
          <a:p>
            <a:r>
              <a:rPr lang="es-MX" b="1" dirty="0" smtClean="0"/>
              <a:t>FRANQUICIA?</a:t>
            </a:r>
            <a:endParaRPr lang="es-MX" b="1" dirty="0"/>
          </a:p>
        </p:txBody>
      </p:sp>
      <p:sp>
        <p:nvSpPr>
          <p:cNvPr id="6" name="Rectángulo 5"/>
          <p:cNvSpPr/>
          <p:nvPr/>
        </p:nvSpPr>
        <p:spPr>
          <a:xfrm>
            <a:off x="3987800" y="4609644"/>
            <a:ext cx="2768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Cuota de Marca</a:t>
            </a:r>
          </a:p>
          <a:p>
            <a:r>
              <a:rPr lang="es-MX" sz="1400" dirty="0" smtClean="0"/>
              <a:t> Know How</a:t>
            </a:r>
          </a:p>
          <a:p>
            <a:r>
              <a:rPr lang="es-MX" sz="1400" dirty="0" smtClean="0"/>
              <a:t> Manuales de operación</a:t>
            </a:r>
          </a:p>
          <a:p>
            <a:r>
              <a:rPr lang="es-MX" sz="1400" dirty="0" smtClean="0"/>
              <a:t> Software operativo</a:t>
            </a:r>
          </a:p>
          <a:p>
            <a:r>
              <a:rPr lang="es-MX" sz="1400" dirty="0" smtClean="0"/>
              <a:t> Recetas exclusivas</a:t>
            </a:r>
          </a:p>
          <a:p>
            <a:r>
              <a:rPr lang="es-MX" sz="1400" dirty="0" smtClean="0"/>
              <a:t> Entrenamiento</a:t>
            </a:r>
          </a:p>
          <a:p>
            <a:r>
              <a:rPr lang="es-MX" sz="1400" dirty="0" smtClean="0"/>
              <a:t> Estudio de Mercado</a:t>
            </a:r>
          </a:p>
          <a:p>
            <a:r>
              <a:rPr lang="es-MX" sz="1400" dirty="0" smtClean="0"/>
              <a:t> Render</a:t>
            </a:r>
          </a:p>
          <a:p>
            <a:r>
              <a:rPr lang="es-MX" sz="1400" dirty="0" smtClean="0"/>
              <a:t> Lay out</a:t>
            </a:r>
            <a:endParaRPr lang="es-MX" sz="1400" dirty="0"/>
          </a:p>
        </p:txBody>
      </p:sp>
      <p:sp>
        <p:nvSpPr>
          <p:cNvPr id="7" name="Rectángulo 6"/>
          <p:cNvSpPr/>
          <p:nvPr/>
        </p:nvSpPr>
        <p:spPr>
          <a:xfrm>
            <a:off x="6756400" y="4838701"/>
            <a:ext cx="51689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Diseño gráfico                       Proveedores certificados</a:t>
            </a:r>
          </a:p>
          <a:p>
            <a:r>
              <a:rPr lang="es-MX" sz="1400" dirty="0" smtClean="0"/>
              <a:t>Asistencia personal                Innovación constante</a:t>
            </a:r>
          </a:p>
          <a:p>
            <a:r>
              <a:rPr lang="es-MX" sz="1400" dirty="0" smtClean="0"/>
              <a:t>Estrategias de marketing       Contenido para Redes</a:t>
            </a:r>
          </a:p>
          <a:p>
            <a:r>
              <a:rPr lang="es-MX" sz="1400" dirty="0" smtClean="0"/>
              <a:t>Sociales                                </a:t>
            </a:r>
            <a:r>
              <a:rPr lang="es-MX" sz="1400" dirty="0" err="1" smtClean="0"/>
              <a:t>Checklist</a:t>
            </a:r>
            <a:endParaRPr lang="es-MX" sz="1400" dirty="0" smtClean="0"/>
          </a:p>
          <a:p>
            <a:r>
              <a:rPr lang="es-MX" sz="1400" dirty="0" smtClean="0"/>
              <a:t>Apertura                               Logística pre-operativa </a:t>
            </a:r>
          </a:p>
          <a:p>
            <a:r>
              <a:rPr lang="es-MX" sz="1400" dirty="0" smtClean="0"/>
              <a:t>Desarrollo post-apertura</a:t>
            </a:r>
            <a:endParaRPr lang="es-MX" sz="1400" dirty="0"/>
          </a:p>
        </p:txBody>
      </p:sp>
      <p:sp>
        <p:nvSpPr>
          <p:cNvPr id="8" name="Rectángulo 7"/>
          <p:cNvSpPr/>
          <p:nvPr/>
        </p:nvSpPr>
        <p:spPr>
          <a:xfrm>
            <a:off x="9340850" y="2901205"/>
            <a:ext cx="25732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/>
              <a:t>Alto margen de ganancia</a:t>
            </a:r>
            <a:endParaRPr lang="es-MX" sz="2000" b="1" dirty="0"/>
          </a:p>
        </p:txBody>
      </p:sp>
      <p:sp>
        <p:nvSpPr>
          <p:cNvPr id="9" name="Rectángulo 8"/>
          <p:cNvSpPr/>
          <p:nvPr/>
        </p:nvSpPr>
        <p:spPr>
          <a:xfrm>
            <a:off x="8724900" y="1529825"/>
            <a:ext cx="3467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Nuestros waffles tienen entre un 60%</a:t>
            </a:r>
          </a:p>
          <a:p>
            <a:r>
              <a:rPr lang="es-MX" sz="1400" dirty="0" smtClean="0"/>
              <a:t>y 70% de ganancia, gracias a esto es</a:t>
            </a:r>
          </a:p>
          <a:p>
            <a:r>
              <a:rPr lang="es-MX" sz="1400" dirty="0" smtClean="0"/>
              <a:t>posible tener un retorno de inversión</a:t>
            </a:r>
          </a:p>
          <a:p>
            <a:r>
              <a:rPr lang="es-MX" sz="1400" dirty="0" smtClean="0"/>
              <a:t>entre 5 y 10 meses.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6942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5923679" cy="1080938"/>
          </a:xfrm>
        </p:spPr>
        <p:txBody>
          <a:bodyPr/>
          <a:lstStyle/>
          <a:p>
            <a:r>
              <a:rPr lang="es-MX" dirty="0"/>
              <a:t>VENTAJAS DE LOS WAFFLES</a:t>
            </a:r>
            <a:br>
              <a:rPr lang="es-MX" dirty="0"/>
            </a:br>
            <a:r>
              <a:rPr lang="es-MX" dirty="0"/>
              <a:t>SOBRE OTROS GIROS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236967"/>
              </p:ext>
            </p:extLst>
          </p:nvPr>
        </p:nvGraphicFramePr>
        <p:xfrm>
          <a:off x="5672138" y="1834166"/>
          <a:ext cx="6519862" cy="328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ángulo 10"/>
          <p:cNvSpPr/>
          <p:nvPr/>
        </p:nvSpPr>
        <p:spPr>
          <a:xfrm>
            <a:off x="0" y="2004743"/>
            <a:ext cx="485616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/>
              <a:t>En la actualidad los waffles ha tenido mucho éxito en</a:t>
            </a:r>
          </a:p>
          <a:p>
            <a:pPr algn="just"/>
            <a:r>
              <a:rPr lang="es-MX" sz="1400" dirty="0" smtClean="0"/>
              <a:t>todo el país, es un producto que se prepara al</a:t>
            </a:r>
          </a:p>
          <a:p>
            <a:pPr algn="just"/>
            <a:r>
              <a:rPr lang="es-MX" sz="1400" dirty="0" smtClean="0"/>
              <a:t>momento, su olor al cocinarlo es exquisito y atrapa las</a:t>
            </a:r>
          </a:p>
          <a:p>
            <a:pPr algn="just"/>
            <a:r>
              <a:rPr lang="es-MX" sz="1400" dirty="0" smtClean="0"/>
              <a:t>miradas de los clientes, además de su forma</a:t>
            </a:r>
          </a:p>
          <a:p>
            <a:pPr algn="just"/>
            <a:r>
              <a:rPr lang="es-MX" sz="1400" dirty="0" smtClean="0"/>
              <a:t>innovadora de burbuja, contamos con un sin fin de</a:t>
            </a:r>
          </a:p>
          <a:p>
            <a:pPr algn="just"/>
            <a:r>
              <a:rPr lang="es-MX" sz="1400" dirty="0" smtClean="0"/>
              <a:t>combinaciones para todos los paladares y es por eso</a:t>
            </a:r>
          </a:p>
          <a:p>
            <a:pPr algn="just"/>
            <a:r>
              <a:rPr lang="es-MX" sz="1400" dirty="0" smtClean="0"/>
              <a:t>que hemos tenido éxito en nuestro México lindo. </a:t>
            </a:r>
            <a:endParaRPr lang="es-MX" sz="1400" dirty="0"/>
          </a:p>
        </p:txBody>
      </p:sp>
      <p:sp>
        <p:nvSpPr>
          <p:cNvPr id="12" name="Rectángulo 11"/>
          <p:cNvSpPr/>
          <p:nvPr/>
        </p:nvSpPr>
        <p:spPr>
          <a:xfrm>
            <a:off x="0" y="4133334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Mercadotecnia</a:t>
            </a:r>
            <a:endParaRPr lang="es-MX" dirty="0"/>
          </a:p>
        </p:txBody>
      </p:sp>
      <p:sp>
        <p:nvSpPr>
          <p:cNvPr id="13" name="Rectángulo 12"/>
          <p:cNvSpPr/>
          <p:nvPr/>
        </p:nvSpPr>
        <p:spPr>
          <a:xfrm>
            <a:off x="-42069" y="4432300"/>
            <a:ext cx="38393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Sin duda alguna la estrategia adecuada</a:t>
            </a:r>
          </a:p>
          <a:p>
            <a:r>
              <a:rPr lang="es-MX" sz="1400" dirty="0" smtClean="0"/>
              <a:t>de marketing será el inicio de un negocio</a:t>
            </a:r>
          </a:p>
          <a:p>
            <a:r>
              <a:rPr lang="es-MX" sz="1400" dirty="0" smtClean="0"/>
              <a:t>exitoso, es por ello que te brindaremos</a:t>
            </a:r>
          </a:p>
          <a:p>
            <a:r>
              <a:rPr lang="es-MX" sz="1400" dirty="0" smtClean="0"/>
              <a:t>asistencia con el diseño del Branding de</a:t>
            </a:r>
          </a:p>
          <a:p>
            <a:r>
              <a:rPr lang="es-MX" sz="1400" dirty="0" smtClean="0"/>
              <a:t>tu local, así como todo lo relacionado a la</a:t>
            </a:r>
          </a:p>
          <a:p>
            <a:r>
              <a:rPr lang="es-MX" sz="1400" dirty="0" smtClean="0"/>
              <a:t>imagen y logística de tus promociones.</a:t>
            </a:r>
          </a:p>
          <a:p>
            <a:r>
              <a:rPr lang="es-MX" sz="1400" dirty="0" smtClean="0"/>
              <a:t>Como parte de la estrategia digital, te</a:t>
            </a:r>
          </a:p>
          <a:p>
            <a:r>
              <a:rPr lang="es-MX" sz="1400" dirty="0" smtClean="0"/>
              <a:t>asesoraremos en el arranque de tus</a:t>
            </a:r>
          </a:p>
          <a:p>
            <a:r>
              <a:rPr lang="es-MX" sz="1400" dirty="0" smtClean="0"/>
              <a:t>redes sociales y contenido para</a:t>
            </a:r>
          </a:p>
          <a:p>
            <a:r>
              <a:rPr lang="es-MX" sz="1400" dirty="0" smtClean="0"/>
              <a:t>posicionar tu negocio.</a:t>
            </a:r>
            <a:endParaRPr lang="es-MX" sz="1400" dirty="0"/>
          </a:p>
        </p:txBody>
      </p:sp>
      <p:sp>
        <p:nvSpPr>
          <p:cNvPr id="14" name="Rectángulo 13"/>
          <p:cNvSpPr/>
          <p:nvPr/>
        </p:nvSpPr>
        <p:spPr>
          <a:xfrm>
            <a:off x="4856162" y="5555684"/>
            <a:ext cx="25697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Entrenamiento y Desarrollo</a:t>
            </a:r>
            <a:endParaRPr lang="es-MX" dirty="0"/>
          </a:p>
        </p:txBody>
      </p:sp>
      <p:sp>
        <p:nvSpPr>
          <p:cNvPr id="15" name="Rectángulo 14"/>
          <p:cNvSpPr/>
          <p:nvPr/>
        </p:nvSpPr>
        <p:spPr>
          <a:xfrm>
            <a:off x="7425887" y="4765119"/>
            <a:ext cx="45212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¡</a:t>
            </a:r>
            <a:r>
              <a:rPr lang="es-MX" sz="1400" dirty="0" smtClean="0"/>
              <a:t>Apostarle al entrenamiento es ganar!</a:t>
            </a:r>
          </a:p>
          <a:p>
            <a:r>
              <a:rPr lang="es-MX" sz="1400" dirty="0" smtClean="0"/>
              <a:t>Nuestro principal valor agregado de la</a:t>
            </a:r>
          </a:p>
          <a:p>
            <a:r>
              <a:rPr lang="es-MX" sz="1400" dirty="0" smtClean="0"/>
              <a:t>Marca es realizar auditorias online</a:t>
            </a:r>
          </a:p>
          <a:p>
            <a:r>
              <a:rPr lang="es-MX" sz="1400" dirty="0" smtClean="0"/>
              <a:t>directamente al personal de la Sucursal,</a:t>
            </a:r>
          </a:p>
          <a:p>
            <a:r>
              <a:rPr lang="es-MX" sz="1400" dirty="0" smtClean="0"/>
              <a:t>con el objetivo de fortalecer los procesos</a:t>
            </a:r>
          </a:p>
          <a:p>
            <a:r>
              <a:rPr lang="es-MX" sz="1400" dirty="0" smtClean="0"/>
              <a:t>de calidad, servicio y limpieza, que</a:t>
            </a:r>
          </a:p>
          <a:p>
            <a:r>
              <a:rPr lang="es-MX" sz="1400" dirty="0" smtClean="0"/>
              <a:t>finalmente son los pilares que fomentan</a:t>
            </a:r>
          </a:p>
          <a:p>
            <a:r>
              <a:rPr lang="es-MX" sz="1400" dirty="0" smtClean="0"/>
              <a:t>una experiencia agradable para</a:t>
            </a:r>
          </a:p>
          <a:p>
            <a:r>
              <a:rPr lang="es-MX" sz="1400" dirty="0" smtClean="0"/>
              <a:t>nuestros invitados.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10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93</TotalTime>
  <Words>392</Words>
  <Application>Microsoft Office PowerPoint</Application>
  <PresentationFormat>Panorámica</PresentationFormat>
  <Paragraphs>65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Antique Olive Compact</vt:lpstr>
      <vt:lpstr>Arial</vt:lpstr>
      <vt:lpstr>Trebuchet MS</vt:lpstr>
      <vt:lpstr>Berlín</vt:lpstr>
      <vt:lpstr>TRES WAFFLES </vt:lpstr>
      <vt:lpstr>VENTAJAS DE LOS WAFFLES SOBRE OTROS GIROS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 WAFFLES</dc:title>
  <dc:creator>Cuenta Microsoft</dc:creator>
  <cp:lastModifiedBy>Cuenta Microsoft</cp:lastModifiedBy>
  <cp:revision>9</cp:revision>
  <dcterms:created xsi:type="dcterms:W3CDTF">2022-09-06T03:42:20Z</dcterms:created>
  <dcterms:modified xsi:type="dcterms:W3CDTF">2022-09-07T03:13:50Z</dcterms:modified>
</cp:coreProperties>
</file>