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1"/>
  </p:notesMasterIdLst>
  <p:sldIdLst>
    <p:sldId id="367" r:id="rId2"/>
    <p:sldId id="412" r:id="rId3"/>
    <p:sldId id="413" r:id="rId4"/>
    <p:sldId id="414"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5" r:id="rId50"/>
    <p:sldId id="397" r:id="rId51"/>
    <p:sldId id="386" r:id="rId52"/>
    <p:sldId id="387" r:id="rId53"/>
    <p:sldId id="388" r:id="rId54"/>
    <p:sldId id="389" r:id="rId55"/>
    <p:sldId id="390" r:id="rId56"/>
    <p:sldId id="391" r:id="rId57"/>
    <p:sldId id="392" r:id="rId58"/>
    <p:sldId id="393" r:id="rId59"/>
    <p:sldId id="394" r:id="rId60"/>
    <p:sldId id="395" r:id="rId61"/>
    <p:sldId id="396" r:id="rId62"/>
    <p:sldId id="384"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256" r:id="rId78"/>
    <p:sldId id="257" r:id="rId79"/>
    <p:sldId id="258" r:id="rId80"/>
    <p:sldId id="259" r:id="rId81"/>
    <p:sldId id="264" r:id="rId82"/>
    <p:sldId id="265" r:id="rId83"/>
    <p:sldId id="266" r:id="rId84"/>
    <p:sldId id="260" r:id="rId85"/>
    <p:sldId id="263" r:id="rId86"/>
    <p:sldId id="261" r:id="rId87"/>
    <p:sldId id="276" r:id="rId88"/>
    <p:sldId id="262" r:id="rId89"/>
    <p:sldId id="267" r:id="rId90"/>
    <p:sldId id="268" r:id="rId91"/>
    <p:sldId id="269" r:id="rId92"/>
    <p:sldId id="270" r:id="rId93"/>
    <p:sldId id="271" r:id="rId94"/>
    <p:sldId id="278" r:id="rId95"/>
    <p:sldId id="279" r:id="rId96"/>
    <p:sldId id="272" r:id="rId97"/>
    <p:sldId id="273" r:id="rId98"/>
    <p:sldId id="274" r:id="rId99"/>
    <p:sldId id="275" r:id="rId100"/>
    <p:sldId id="277" r:id="rId101"/>
    <p:sldId id="280" r:id="rId102"/>
    <p:sldId id="281" r:id="rId103"/>
    <p:sldId id="282" r:id="rId104"/>
    <p:sldId id="283" r:id="rId105"/>
    <p:sldId id="284" r:id="rId106"/>
    <p:sldId id="286" r:id="rId107"/>
    <p:sldId id="287" r:id="rId108"/>
    <p:sldId id="292" r:id="rId109"/>
    <p:sldId id="288" r:id="rId110"/>
    <p:sldId id="289" r:id="rId111"/>
    <p:sldId id="290" r:id="rId112"/>
    <p:sldId id="291" r:id="rId113"/>
    <p:sldId id="293" r:id="rId114"/>
    <p:sldId id="294" r:id="rId115"/>
    <p:sldId id="295" r:id="rId116"/>
    <p:sldId id="296" r:id="rId117"/>
    <p:sldId id="297" r:id="rId118"/>
    <p:sldId id="298" r:id="rId119"/>
    <p:sldId id="299" r:id="rId120"/>
    <p:sldId id="300" r:id="rId121"/>
    <p:sldId id="301" r:id="rId122"/>
    <p:sldId id="302" r:id="rId123"/>
    <p:sldId id="303" r:id="rId124"/>
    <p:sldId id="304" r:id="rId125"/>
    <p:sldId id="305" r:id="rId126"/>
    <p:sldId id="306" r:id="rId127"/>
    <p:sldId id="307" r:id="rId128"/>
    <p:sldId id="308" r:id="rId129"/>
    <p:sldId id="309" r:id="rId130"/>
    <p:sldId id="310" r:id="rId131"/>
    <p:sldId id="311" r:id="rId132"/>
    <p:sldId id="312" r:id="rId133"/>
    <p:sldId id="313" r:id="rId134"/>
    <p:sldId id="362" r:id="rId135"/>
    <p:sldId id="315" r:id="rId136"/>
    <p:sldId id="316" r:id="rId137"/>
    <p:sldId id="317" r:id="rId138"/>
    <p:sldId id="318" r:id="rId139"/>
    <p:sldId id="319" r:id="rId140"/>
    <p:sldId id="320" r:id="rId141"/>
    <p:sldId id="321" r:id="rId142"/>
    <p:sldId id="322" r:id="rId143"/>
    <p:sldId id="323" r:id="rId144"/>
    <p:sldId id="365" r:id="rId145"/>
    <p:sldId id="324" r:id="rId146"/>
    <p:sldId id="325" r:id="rId147"/>
    <p:sldId id="358" r:id="rId148"/>
    <p:sldId id="326" r:id="rId149"/>
    <p:sldId id="361" r:id="rId150"/>
    <p:sldId id="327" r:id="rId151"/>
    <p:sldId id="359" r:id="rId152"/>
    <p:sldId id="328" r:id="rId153"/>
    <p:sldId id="329" r:id="rId154"/>
    <p:sldId id="330" r:id="rId155"/>
    <p:sldId id="363" r:id="rId156"/>
    <p:sldId id="332" r:id="rId157"/>
    <p:sldId id="333" r:id="rId158"/>
    <p:sldId id="334" r:id="rId159"/>
    <p:sldId id="335" r:id="rId160"/>
    <p:sldId id="336" r:id="rId161"/>
    <p:sldId id="337" r:id="rId162"/>
    <p:sldId id="364" r:id="rId163"/>
    <p:sldId id="338" r:id="rId164"/>
    <p:sldId id="339" r:id="rId165"/>
    <p:sldId id="341" r:id="rId166"/>
    <p:sldId id="342" r:id="rId167"/>
    <p:sldId id="347" r:id="rId168"/>
    <p:sldId id="343" r:id="rId169"/>
    <p:sldId id="348" r:id="rId170"/>
    <p:sldId id="344" r:id="rId171"/>
    <p:sldId id="349" r:id="rId172"/>
    <p:sldId id="345" r:id="rId173"/>
    <p:sldId id="350" r:id="rId174"/>
    <p:sldId id="351" r:id="rId175"/>
    <p:sldId id="346" r:id="rId176"/>
    <p:sldId id="353" r:id="rId177"/>
    <p:sldId id="354" r:id="rId178"/>
    <p:sldId id="356" r:id="rId179"/>
    <p:sldId id="357" r:id="rId18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5"/>
    <p:restoredTop sz="91398"/>
  </p:normalViewPr>
  <p:slideViewPr>
    <p:cSldViewPr>
      <p:cViewPr varScale="1">
        <p:scale>
          <a:sx n="96" d="100"/>
          <a:sy n="96" d="100"/>
        </p:scale>
        <p:origin x="1848"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00C5C-A783-4E68-8962-46029054283C}" type="datetimeFigureOut">
              <a:rPr lang="es-MX" smtClean="0"/>
              <a:pPr/>
              <a:t>11/04/18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57353-6760-4AD0-83A1-7A8D949D6E1C}" type="slidenum">
              <a:rPr lang="es-MX" smtClean="0"/>
              <a:pPr/>
              <a:t>‹Nº›</a:t>
            </a:fld>
            <a:endParaRPr lang="es-MX"/>
          </a:p>
        </p:txBody>
      </p:sp>
    </p:spTree>
    <p:extLst>
      <p:ext uri="{BB962C8B-B14F-4D97-AF65-F5344CB8AC3E}">
        <p14:creationId xmlns:p14="http://schemas.microsoft.com/office/powerpoint/2010/main" val="355549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F357353-6760-4AD0-83A1-7A8D949D6E1C}" type="slidenum">
              <a:rPr lang="es-MX" smtClean="0"/>
              <a:pPr/>
              <a:t>79</a:t>
            </a:fld>
            <a:endParaRPr lang="es-MX"/>
          </a:p>
        </p:txBody>
      </p:sp>
    </p:spTree>
    <p:extLst>
      <p:ext uri="{BB962C8B-B14F-4D97-AF65-F5344CB8AC3E}">
        <p14:creationId xmlns:p14="http://schemas.microsoft.com/office/powerpoint/2010/main" val="3675100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1AF242-2C36-481D-9CE6-649B37A8B538}" type="datetimeFigureOut">
              <a:rPr lang="es-MX" smtClean="0"/>
              <a:pPr/>
              <a:t>11/04/18</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38DD182-8F5C-426D-8663-48818C264FA7}"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B1AF242-2C36-481D-9CE6-649B37A8B538}" type="datetimeFigureOut">
              <a:rPr lang="es-MX" smtClean="0"/>
              <a:pPr/>
              <a:t>11/04/18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p>
            <a:fld id="{CB1AF242-2C36-481D-9CE6-649B37A8B538}" type="datetimeFigureOut">
              <a:rPr lang="es-MX" smtClean="0"/>
              <a:pPr/>
              <a:t>11/04/18</a:t>
            </a:fld>
            <a:endParaRPr lang="es-MX"/>
          </a:p>
        </p:txBody>
      </p:sp>
      <p:sp>
        <p:nvSpPr>
          <p:cNvPr id="5" name="4 Marcador de pie de página"/>
          <p:cNvSpPr>
            <a:spLocks noGrp="1"/>
          </p:cNvSpPr>
          <p:nvPr>
            <p:ph type="ftr" sz="quarter" idx="11"/>
          </p:nvPr>
        </p:nvSpPr>
        <p:spPr>
          <a:xfrm>
            <a:off x="457200" y="6556248"/>
            <a:ext cx="3657600" cy="228600"/>
          </a:xfrm>
        </p:spPr>
        <p:txBody>
          <a:bodyPr/>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38DD182-8F5C-426D-8663-48818C264FA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B1AF242-2C36-481D-9CE6-649B37A8B538}" type="datetimeFigureOut">
              <a:rPr lang="es-MX" smtClean="0"/>
              <a:pPr/>
              <a:t>11/04/18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1AF242-2C36-481D-9CE6-649B37A8B538}" type="datetimeFigureOut">
              <a:rPr lang="es-MX" smtClean="0"/>
              <a:pPr/>
              <a:t>11/04/18</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p>
            <a:fld id="{A38DD182-8F5C-426D-8663-48818C264FA7}"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CB1AF242-2C36-481D-9CE6-649B37A8B538}" type="datetimeFigureOut">
              <a:rPr lang="es-MX" smtClean="0"/>
              <a:pPr/>
              <a:t>11/04/18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CB1AF242-2C36-481D-9CE6-649B37A8B538}" type="datetimeFigureOut">
              <a:rPr lang="es-MX" smtClean="0"/>
              <a:pPr/>
              <a:t>11/04/18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B1AF242-2C36-481D-9CE6-649B37A8B538}" type="datetimeFigureOut">
              <a:rPr lang="es-MX" smtClean="0"/>
              <a:pPr/>
              <a:t>11/04/18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B1AF242-2C36-481D-9CE6-649B37A8B538}" type="datetimeFigureOut">
              <a:rPr lang="es-MX" smtClean="0"/>
              <a:pPr/>
              <a:t>11/04/18</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CB1AF242-2C36-481D-9CE6-649B37A8B538}" type="datetimeFigureOut">
              <a:rPr lang="es-MX" smtClean="0"/>
              <a:pPr/>
              <a:t>11/04/18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a:t>Haga clic para modificar el estilo de texto del patrón</a:t>
            </a:r>
          </a:p>
        </p:txBody>
      </p:sp>
      <p:sp>
        <p:nvSpPr>
          <p:cNvPr id="5" name="4 Marcador de fecha"/>
          <p:cNvSpPr>
            <a:spLocks noGrp="1"/>
          </p:cNvSpPr>
          <p:nvPr>
            <p:ph type="dt" sz="half" idx="10"/>
          </p:nvPr>
        </p:nvSpPr>
        <p:spPr/>
        <p:txBody>
          <a:bodyPr/>
          <a:lstStyle/>
          <a:p>
            <a:fld id="{CB1AF242-2C36-481D-9CE6-649B37A8B538}" type="datetimeFigureOut">
              <a:rPr lang="es-MX" smtClean="0"/>
              <a:pPr/>
              <a:t>11/04/18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38DD182-8F5C-426D-8663-48818C264FA7}" type="slidenum">
              <a:rPr lang="es-MX" smtClean="0"/>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s-ES"/>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1AF242-2C36-481D-9CE6-649B37A8B538}" type="datetimeFigureOut">
              <a:rPr lang="es-MX" smtClean="0"/>
              <a:pPr/>
              <a:t>11/04/18</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38DD182-8F5C-426D-8663-48818C264FA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at.gob.mx/fichas_tematicas/fiel/Paginas/sugerencias_agilizar_tramite.asp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mx/url?sa=i&amp;rct=j&amp;q=&amp;esrc=s&amp;frm=1&amp;source=images&amp;cd=&amp;cad=rja&amp;uact=8&amp;ved=0CAcQjRw&amp;url=http://losimpuestos.com.mx/ley-firma-electronica-avanzada/&amp;ei=cg6mVPGAEpKzyAT42oGQAw&amp;bvm=bv.82001339,d.aWw&amp;psig=AFQjCNF8zWN-_IF_59zZcyzAonuMXPN0lw&amp;ust=142025518613164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ic.m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4800" y="5410200"/>
            <a:ext cx="6400800" cy="1752600"/>
          </a:xfrm>
        </p:spPr>
        <p:txBody>
          <a:bodyPr>
            <a:normAutofit/>
          </a:bodyPr>
          <a:lstStyle/>
          <a:p>
            <a:r>
              <a:rPr lang="es-ES_tradnl" sz="2000" dirty="0"/>
              <a:t>Dr. Alberto Amor Medina.</a:t>
            </a:r>
          </a:p>
        </p:txBody>
      </p:sp>
      <p:sp>
        <p:nvSpPr>
          <p:cNvPr id="2" name="Título 1"/>
          <p:cNvSpPr>
            <a:spLocks noGrp="1"/>
          </p:cNvSpPr>
          <p:nvPr>
            <p:ph type="ctrTitle"/>
          </p:nvPr>
        </p:nvSpPr>
        <p:spPr>
          <a:xfrm>
            <a:off x="838200" y="457200"/>
            <a:ext cx="7772400" cy="1470025"/>
          </a:xfrm>
        </p:spPr>
        <p:txBody>
          <a:bodyPr/>
          <a:lstStyle/>
          <a:p>
            <a:r>
              <a:rPr lang="es-ES_tradnl" dirty="0"/>
              <a:t>ACTOS DE COMERCIO.</a:t>
            </a:r>
          </a:p>
        </p:txBody>
      </p:sp>
      <p:sp>
        <p:nvSpPr>
          <p:cNvPr id="4" name="CuadroTexto 3"/>
          <p:cNvSpPr txBox="1"/>
          <p:nvPr/>
        </p:nvSpPr>
        <p:spPr>
          <a:xfrm>
            <a:off x="-553453" y="312821"/>
            <a:ext cx="184731" cy="369332"/>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2552030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A3AD1F-3FAC-C640-B228-DF2C62C55274}"/>
              </a:ext>
            </a:extLst>
          </p:cNvPr>
          <p:cNvSpPr>
            <a:spLocks noGrp="1"/>
          </p:cNvSpPr>
          <p:nvPr>
            <p:ph idx="1"/>
          </p:nvPr>
        </p:nvSpPr>
        <p:spPr>
          <a:xfrm>
            <a:off x="251520" y="64394"/>
            <a:ext cx="7776864" cy="6532957"/>
          </a:xfrm>
        </p:spPr>
        <p:txBody>
          <a:bodyPr>
            <a:normAutofit fontScale="70000" lnSpcReduction="20000"/>
          </a:bodyPr>
          <a:lstStyle/>
          <a:p>
            <a:r>
              <a:rPr lang="es-MX" dirty="0"/>
              <a:t>USA </a:t>
            </a:r>
          </a:p>
          <a:p>
            <a:pPr marL="0" indent="0">
              <a:buNone/>
            </a:pPr>
            <a:r>
              <a:rPr lang="es-MX" dirty="0"/>
              <a:t>Materia Federal el comercio interestatal.</a:t>
            </a:r>
            <a:br>
              <a:rPr lang="es-MX" dirty="0"/>
            </a:br>
            <a:r>
              <a:rPr lang="es-MX" dirty="0"/>
              <a:t>1952 unificar el código uniforme de comercio que los estados lo adoptan.</a:t>
            </a:r>
            <a:br>
              <a:rPr lang="es-MX" dirty="0"/>
            </a:br>
            <a:r>
              <a:rPr lang="es-MX" dirty="0"/>
              <a:t>Reforma de 1958</a:t>
            </a:r>
            <a:br>
              <a:rPr lang="es-MX" dirty="0"/>
            </a:br>
            <a:r>
              <a:rPr lang="es-MX" dirty="0"/>
              <a:t>1962 los estados adoptan el código uniforme.</a:t>
            </a:r>
          </a:p>
          <a:p>
            <a:pPr marL="0" indent="0">
              <a:buNone/>
            </a:pPr>
            <a:r>
              <a:rPr lang="es-MX" dirty="0"/>
              <a:t>1.-. Código Suizo de las obligaciones. Más que códigos civiles son de</a:t>
            </a:r>
            <a:br>
              <a:rPr lang="es-MX" dirty="0"/>
            </a:br>
            <a:r>
              <a:rPr lang="es-MX" dirty="0"/>
              <a:t>2.- Código Civil Italiano. Comercio.</a:t>
            </a:r>
            <a:br>
              <a:rPr lang="es-MX" dirty="0"/>
            </a:br>
            <a:r>
              <a:rPr lang="es-MX" dirty="0"/>
              <a:t>no les interesa proteger a nadie – suprema ley de los contratos la voluntad de las partes artículo 78.</a:t>
            </a:r>
            <a:br>
              <a:rPr lang="es-MX" dirty="0"/>
            </a:br>
            <a:endParaRPr lang="es-MX" dirty="0"/>
          </a:p>
          <a:p>
            <a:r>
              <a:rPr lang="es-MX" dirty="0"/>
              <a:t>AMBITO ESPACIAL DE VALIDEZ. </a:t>
            </a:r>
          </a:p>
          <a:p>
            <a:pPr marL="0" indent="0">
              <a:buNone/>
            </a:pPr>
            <a:r>
              <a:rPr lang="es-MX" dirty="0"/>
              <a:t>1.- Constitución artículo 124.- </a:t>
            </a:r>
          </a:p>
          <a:p>
            <a:pPr marL="0" indent="0">
              <a:buNone/>
            </a:pPr>
            <a:r>
              <a:rPr lang="es-MX" dirty="0"/>
              <a:t>a)  Todas las facultades. </a:t>
            </a:r>
          </a:p>
          <a:p>
            <a:pPr marL="0" indent="0">
              <a:buNone/>
            </a:pPr>
            <a:r>
              <a:rPr lang="es-MX" dirty="0"/>
              <a:t>b)  Que no estén expresamente concedidas. </a:t>
            </a:r>
          </a:p>
          <a:p>
            <a:pPr marL="0" indent="0">
              <a:buNone/>
            </a:pPr>
            <a:r>
              <a:rPr lang="es-MX" dirty="0"/>
              <a:t>c)  Alosfuncionariosfederales. </a:t>
            </a:r>
          </a:p>
          <a:p>
            <a:pPr marL="0" indent="0">
              <a:buNone/>
            </a:pPr>
            <a:r>
              <a:rPr lang="es-MX" dirty="0"/>
              <a:t>d)  Se entienden reservadas a los estados. </a:t>
            </a:r>
          </a:p>
          <a:p>
            <a:pPr marL="0" indent="0">
              <a:buNone/>
            </a:pPr>
            <a:endParaRPr lang="es-MX" dirty="0"/>
          </a:p>
          <a:p>
            <a:pPr marL="0" indent="0">
              <a:buNone/>
            </a:pPr>
            <a:r>
              <a:rPr lang="es-MX" dirty="0"/>
              <a:t>1.- Facultades.</a:t>
            </a:r>
            <a:br>
              <a:rPr lang="es-MX" dirty="0"/>
            </a:br>
            <a:r>
              <a:rPr lang="es-MX" dirty="0"/>
              <a:t>2.- Expresamente.</a:t>
            </a:r>
            <a:br>
              <a:rPr lang="es-MX" dirty="0"/>
            </a:br>
            <a:r>
              <a:rPr lang="es-MX" dirty="0"/>
              <a:t>3.- Concedidas.</a:t>
            </a:r>
            <a:br>
              <a:rPr lang="es-MX" dirty="0"/>
            </a:br>
            <a:r>
              <a:rPr lang="es-MX" dirty="0"/>
              <a:t>4.- Funcionarios.</a:t>
            </a:r>
            <a:br>
              <a:rPr lang="es-MX" dirty="0"/>
            </a:br>
            <a:r>
              <a:rPr lang="es-MX" dirty="0"/>
              <a:t>5.- Reservadas.</a:t>
            </a:r>
          </a:p>
          <a:p>
            <a:r>
              <a:rPr lang="es-MX" dirty="0"/>
              <a:t>Antecedente las 13 colonias inglesas radicas en los Estados Unidos de Norteamérica. </a:t>
            </a:r>
          </a:p>
          <a:p>
            <a:endParaRPr lang="es-MX" dirty="0"/>
          </a:p>
        </p:txBody>
      </p:sp>
    </p:spTree>
    <p:extLst>
      <p:ext uri="{BB962C8B-B14F-4D97-AF65-F5344CB8AC3E}">
        <p14:creationId xmlns:p14="http://schemas.microsoft.com/office/powerpoint/2010/main" val="1705015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requisitos</a:t>
            </a:r>
          </a:p>
        </p:txBody>
      </p:sp>
      <p:sp>
        <p:nvSpPr>
          <p:cNvPr id="3" name="2 Marcador de contenido"/>
          <p:cNvSpPr>
            <a:spLocks noGrp="1"/>
          </p:cNvSpPr>
          <p:nvPr>
            <p:ph idx="1"/>
          </p:nvPr>
        </p:nvSpPr>
        <p:spPr/>
        <p:txBody>
          <a:bodyPr>
            <a:noAutofit/>
          </a:bodyPr>
          <a:lstStyle/>
          <a:p>
            <a:pPr algn="just"/>
            <a:r>
              <a:rPr lang="es-MX" sz="2000" dirty="0">
                <a:latin typeface="Sylfaen" pitchFamily="18" charset="0"/>
              </a:rPr>
              <a:t>Para obtener la FIEL (FIRMA ELECTRÓNICA)</a:t>
            </a:r>
          </a:p>
          <a:p>
            <a:pPr algn="just"/>
            <a:endParaRPr lang="es-MX" sz="2000" dirty="0">
              <a:latin typeface="Sylfaen" pitchFamily="18" charset="0"/>
            </a:endParaRPr>
          </a:p>
          <a:p>
            <a:pPr marL="0" lvl="0" indent="0" algn="just">
              <a:buNone/>
            </a:pPr>
            <a:r>
              <a:rPr lang="es-MX" sz="2000" dirty="0">
                <a:latin typeface="Sylfaen" pitchFamily="18" charset="0"/>
              </a:rPr>
              <a:t>1.- Presentar original o copia certificada de una identificación oficial vigente.</a:t>
            </a:r>
          </a:p>
          <a:p>
            <a:pPr marL="0" lvl="0" indent="0" algn="just">
              <a:buNone/>
            </a:pPr>
            <a:endParaRPr lang="es-MX" sz="2000" dirty="0">
              <a:latin typeface="Sylfaen" pitchFamily="18" charset="0"/>
            </a:endParaRPr>
          </a:p>
          <a:p>
            <a:pPr marL="0" lvl="0" indent="0" algn="just">
              <a:buNone/>
            </a:pPr>
            <a:r>
              <a:rPr lang="es-MX" sz="2000" dirty="0">
                <a:latin typeface="Sylfaen" pitchFamily="18" charset="0"/>
              </a:rPr>
              <a:t>2.- Verificar si tu CURP está certificada en el Registro Nacional de Población; en caso contrario, debes presentar acta de nacimiento en original.</a:t>
            </a:r>
          </a:p>
          <a:p>
            <a:pPr marL="0" lvl="0" indent="0" algn="just">
              <a:buNone/>
            </a:pPr>
            <a:endParaRPr lang="es-MX" sz="2000" dirty="0">
              <a:latin typeface="Sylfaen" pitchFamily="18" charset="0"/>
            </a:endParaRPr>
          </a:p>
          <a:p>
            <a:pPr marL="0" lvl="0" indent="0" algn="just">
              <a:buNone/>
            </a:pPr>
            <a:r>
              <a:rPr lang="es-MX" sz="2000" dirty="0">
                <a:latin typeface="Sylfaen" pitchFamily="18" charset="0"/>
              </a:rPr>
              <a:t>3.- Original de comprobante de domicilio, no mayor a cuatro meses (cualquiera de los mencionados en el apartado de definiciones, 1.2. identificaciones, comprobantes de domicilio y poderes).</a:t>
            </a:r>
          </a:p>
          <a:p>
            <a:pPr lvl="0" algn="just">
              <a:buNone/>
            </a:pPr>
            <a:endParaRPr lang="es-MX" sz="2000" dirty="0">
              <a:latin typeface="Sylfaen" pitchFamily="18" charset="0"/>
            </a:endParaRPr>
          </a:p>
          <a:p>
            <a:pPr lvl="0"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877271"/>
            <a:ext cx="672148" cy="9752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7239000" cy="4126240"/>
          </a:xfrm>
        </p:spPr>
        <p:txBody>
          <a:bodyPr>
            <a:noAutofit/>
          </a:bodyPr>
          <a:lstStyle/>
          <a:p>
            <a:pPr marL="0" lvl="0" indent="0" algn="just">
              <a:buNone/>
            </a:pPr>
            <a:r>
              <a:rPr lang="es-MX" sz="2000" dirty="0">
                <a:latin typeface="Sylfaen" pitchFamily="18" charset="0"/>
              </a:rPr>
              <a:t>4.- En el caso de los asalariados y contribuyentes sin actividad económica será aceptada la credencial para votar expedida por el Instituto Nacional Electoral (antes Instituto Federal Electoral), para acreditar su domicilio, siempre y cuando esté contenido en la misma. </a:t>
            </a:r>
          </a:p>
          <a:p>
            <a:pPr marL="0" indent="0" algn="just">
              <a:buNone/>
            </a:pPr>
            <a:r>
              <a:rPr lang="es-MX" sz="2000" dirty="0">
                <a:latin typeface="Sylfaen" pitchFamily="18" charset="0"/>
              </a:rPr>
              <a:t>En caso de personas morales, el representante legal debe contar con Firma Electrónica (activa) y presentar el poder general para actos de dominio o de administración, así como el acta constitutiva en original o copia certificada ante Notario Público.</a:t>
            </a:r>
          </a:p>
          <a:p>
            <a:pPr marL="0" indent="0" algn="just">
              <a:buNone/>
            </a:pPr>
            <a:endParaRPr lang="es-MX" sz="2000" dirty="0">
              <a:latin typeface="Sylfaen" pitchFamily="18" charset="0"/>
            </a:endParaRPr>
          </a:p>
          <a:p>
            <a:pPr marL="0" indent="0" algn="just"/>
            <a:r>
              <a:rPr lang="es-MX" sz="2000" dirty="0">
                <a:latin typeface="Sylfaen" pitchFamily="18" charset="0"/>
              </a:rPr>
              <a:t>Para que tu visita sea más rápida solicita una cita. </a:t>
            </a:r>
          </a:p>
          <a:p>
            <a:pPr marL="0" indent="0" algn="just">
              <a:buNone/>
            </a:pPr>
            <a:r>
              <a:rPr lang="es-MX" sz="2000" dirty="0">
                <a:latin typeface="Sylfaen" pitchFamily="18" charset="0"/>
                <a:hlinkClick r:id="rId2"/>
              </a:rPr>
              <a:t>Sugerencias para agilizar el trámite.</a:t>
            </a:r>
            <a:endParaRPr lang="es-MX" sz="2000" dirty="0">
              <a:latin typeface="Sylfaen" pitchFamily="18" charset="0"/>
            </a:endParaRPr>
          </a:p>
          <a:p>
            <a:pPr marL="0" indent="0" algn="just">
              <a:buNone/>
            </a:pPr>
            <a:r>
              <a:rPr lang="es-MX" sz="2000" dirty="0">
                <a:latin typeface="Sylfaen" pitchFamily="18" charset="0"/>
              </a:rPr>
              <a:t>Al concluir el trámite te daremos los archivos de tu Firma Electrónica y tu solicitud sellada.</a:t>
            </a:r>
          </a:p>
          <a:p>
            <a:pPr marL="0" indent="0" algn="just">
              <a:buNone/>
            </a:pPr>
            <a:r>
              <a:rPr lang="es-MX" sz="2000" dirty="0">
                <a:latin typeface="Sylfaen" pitchFamily="18" charset="0"/>
              </a:rPr>
              <a:t>Es importante que resguardes tus archivos en un medio digital seguro, son exclusivamente tuyos. Si compartes esos documentos facilitarías a terceros que firmen documentos oficiales electrónicos a tu nombre. </a:t>
            </a:r>
          </a:p>
        </p:txBody>
      </p:sp>
      <p:pic>
        <p:nvPicPr>
          <p:cNvPr id="4" name="Picture 2"/>
          <p:cNvPicPr>
            <a:picLocks noChangeAspect="1" noChangeArrowheads="1"/>
          </p:cNvPicPr>
          <p:nvPr/>
        </p:nvPicPr>
        <p:blipFill>
          <a:blip r:embed="rId3" cstate="print"/>
          <a:srcRect/>
          <a:stretch>
            <a:fillRect/>
          </a:stretch>
        </p:blipFill>
        <p:spPr bwMode="auto">
          <a:xfrm>
            <a:off x="7308304" y="5949279"/>
            <a:ext cx="672148" cy="90328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FORMATO PARA LA FIEL </a:t>
            </a:r>
          </a:p>
        </p:txBody>
      </p:sp>
      <p:pic>
        <p:nvPicPr>
          <p:cNvPr id="4" name="3 Marcador de contenido"/>
          <p:cNvPicPr>
            <a:picLocks noGrp="1"/>
          </p:cNvPicPr>
          <p:nvPr>
            <p:ph idx="1"/>
          </p:nvPr>
        </p:nvPicPr>
        <p:blipFill>
          <a:blip r:embed="rId2" cstate="print"/>
          <a:srcRect l="24016" t="22787" r="41168"/>
          <a:stretch>
            <a:fillRect/>
          </a:stretch>
        </p:blipFill>
        <p:spPr bwMode="auto">
          <a:xfrm>
            <a:off x="1619672" y="1556792"/>
            <a:ext cx="4896544" cy="50405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7239000" cy="4846320"/>
          </a:xfrm>
        </p:spPr>
        <p:txBody>
          <a:bodyPr>
            <a:normAutofit lnSpcReduction="10000"/>
          </a:bodyPr>
          <a:lstStyle/>
          <a:p>
            <a:pPr algn="just"/>
            <a:r>
              <a:rPr lang="es-MX" sz="2000" dirty="0">
                <a:latin typeface="Sylfaen" pitchFamily="18" charset="0"/>
              </a:rPr>
              <a:t>Para obtener la contraseña ante el SAT:</a:t>
            </a:r>
          </a:p>
          <a:p>
            <a:pPr algn="just"/>
            <a:endParaRPr lang="es-MX" sz="2000" i="1" dirty="0">
              <a:latin typeface="Sylfaen" pitchFamily="18" charset="0"/>
            </a:endParaRPr>
          </a:p>
          <a:p>
            <a:pPr algn="just">
              <a:buFont typeface="Wingdings" pitchFamily="2" charset="2"/>
              <a:buChar char="v"/>
            </a:pPr>
            <a:r>
              <a:rPr lang="es-MX" sz="2000" i="1" dirty="0">
                <a:latin typeface="Sylfaen" pitchFamily="18" charset="0"/>
              </a:rPr>
              <a:t>INTERNET:</a:t>
            </a:r>
          </a:p>
          <a:p>
            <a:pPr algn="just">
              <a:buNone/>
            </a:pPr>
            <a:endParaRPr lang="es-MX" sz="2000" dirty="0">
              <a:latin typeface="Sylfaen" pitchFamily="18" charset="0"/>
            </a:endParaRPr>
          </a:p>
          <a:p>
            <a:pPr algn="just">
              <a:buNone/>
            </a:pPr>
            <a:r>
              <a:rPr lang="es-MX" sz="2000" dirty="0">
                <a:latin typeface="Sylfaen" pitchFamily="18" charset="0"/>
              </a:rPr>
              <a:t>1.-Ingresa a la sección Trámite e identifica el menú a la izquierda de la pantalla</a:t>
            </a:r>
          </a:p>
          <a:p>
            <a:pPr algn="just">
              <a:buNone/>
            </a:pPr>
            <a:r>
              <a:rPr lang="es-MX" sz="2000" dirty="0">
                <a:latin typeface="Sylfaen" pitchFamily="18" charset="0"/>
              </a:rPr>
              <a:t>2.-Selecciona sucesivamente las opciones Servicios: Contraseña: Obtención y cambio o Régimen de Incorporación Fiscal, según sea el caso.</a:t>
            </a:r>
          </a:p>
          <a:p>
            <a:pPr algn="just">
              <a:buNone/>
            </a:pPr>
            <a:r>
              <a:rPr lang="es-MX" sz="2000" dirty="0">
                <a:latin typeface="Sylfaen" pitchFamily="18" charset="0"/>
              </a:rPr>
              <a:t>3.-Llena los datos solicitados por el formulario electrónico "Obtención de la Contraseña".</a:t>
            </a:r>
          </a:p>
          <a:p>
            <a:pPr algn="just">
              <a:buNone/>
            </a:pPr>
            <a:r>
              <a:rPr lang="es-MX" sz="2000" dirty="0">
                <a:latin typeface="Sylfaen" pitchFamily="18" charset="0"/>
              </a:rPr>
              <a:t>4.-Envía tu trámite al SAT, obtén la hoja previa y el número de folio del trámite.</a:t>
            </a:r>
          </a:p>
          <a:p>
            <a:pPr algn="just">
              <a:buNone/>
            </a:pPr>
            <a:r>
              <a:rPr lang="es-MX" sz="2000" dirty="0">
                <a:latin typeface="Sylfaen" pitchFamily="18" charset="0"/>
              </a:rPr>
              <a:t>5.-Imprime y acepta la responsiva de uso y habilita de forma inmediata tu contraseña.</a:t>
            </a:r>
          </a:p>
          <a:p>
            <a:pPr algn="just">
              <a:buNone/>
            </a:pPr>
            <a:endParaRPr lang="es-MX" sz="2000" dirty="0">
              <a:latin typeface="Sylfaen" pitchFamily="18" charset="0"/>
            </a:endParaRPr>
          </a:p>
          <a:p>
            <a:pPr algn="just"/>
            <a:endParaRPr lang="es-MX" sz="2000" dirty="0">
              <a:latin typeface="Sylfaen" pitchFamily="18" charset="0"/>
            </a:endParaRPr>
          </a:p>
          <a:p>
            <a:pPr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7239000" cy="4846320"/>
          </a:xfrm>
        </p:spPr>
        <p:txBody>
          <a:bodyPr>
            <a:normAutofit/>
          </a:bodyPr>
          <a:lstStyle/>
          <a:p>
            <a:pPr algn="just"/>
            <a:r>
              <a:rPr lang="es-MX" sz="2000" i="1" dirty="0">
                <a:latin typeface="Sylfaen" pitchFamily="18" charset="0"/>
              </a:rPr>
              <a:t>PERSONAL:</a:t>
            </a:r>
            <a:endParaRPr lang="es-MX" sz="2000" dirty="0">
              <a:latin typeface="Sylfaen" pitchFamily="18" charset="0"/>
            </a:endParaRPr>
          </a:p>
          <a:p>
            <a:pPr algn="just">
              <a:buNone/>
            </a:pPr>
            <a:r>
              <a:rPr lang="es-MX" sz="2000" dirty="0">
                <a:latin typeface="Sylfaen" pitchFamily="18" charset="0"/>
              </a:rPr>
              <a:t>1.-Acude con la documentación del trámite a la oficina del SAT de tu preferencia.</a:t>
            </a:r>
          </a:p>
          <a:p>
            <a:pPr algn="just">
              <a:buNone/>
            </a:pPr>
            <a:r>
              <a:rPr lang="es-MX" sz="2000" dirty="0">
                <a:latin typeface="Sylfaen" pitchFamily="18" charset="0"/>
              </a:rPr>
              <a:t>2.-Entrega la documentación a la autoridad fiscal que atenderá tu trámite.</a:t>
            </a:r>
          </a:p>
          <a:p>
            <a:pPr algn="just">
              <a:buNone/>
            </a:pPr>
            <a:r>
              <a:rPr lang="es-MX" sz="2000" dirty="0">
                <a:latin typeface="Sylfaen" pitchFamily="18" charset="0"/>
              </a:rPr>
              <a:t>3.-Recibe y conserva el acuse de obtención o actualización de tu contraseña.</a:t>
            </a:r>
          </a:p>
          <a:p>
            <a:pPr algn="just"/>
            <a:endParaRPr lang="es-MX" sz="2000" dirty="0">
              <a:latin typeface="Sylfaen" pitchFamily="18" charset="0"/>
            </a:endParaRPr>
          </a:p>
        </p:txBody>
      </p:sp>
      <p:pic>
        <p:nvPicPr>
          <p:cNvPr id="4" name="3 Imagen"/>
          <p:cNvPicPr/>
          <p:nvPr/>
        </p:nvPicPr>
        <p:blipFill>
          <a:blip r:embed="rId2" cstate="print"/>
          <a:srcRect l="15357" t="11223" r="17923" b="43157"/>
          <a:stretch>
            <a:fillRect/>
          </a:stretch>
        </p:blipFill>
        <p:spPr bwMode="auto">
          <a:xfrm>
            <a:off x="1331640" y="3212976"/>
            <a:ext cx="5472608" cy="230425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Infracciones y sanciones</a:t>
            </a:r>
          </a:p>
        </p:txBody>
      </p:sp>
      <p:sp>
        <p:nvSpPr>
          <p:cNvPr id="3" name="2 Marcador de contenido"/>
          <p:cNvSpPr>
            <a:spLocks noGrp="1"/>
          </p:cNvSpPr>
          <p:nvPr>
            <p:ph idx="1"/>
          </p:nvPr>
        </p:nvSpPr>
        <p:spPr/>
        <p:txBody>
          <a:bodyPr>
            <a:normAutofit/>
          </a:bodyPr>
          <a:lstStyle/>
          <a:p>
            <a:pPr algn="just"/>
            <a:r>
              <a:rPr lang="es-MX" sz="2000" dirty="0">
                <a:latin typeface="Sylfaen" pitchFamily="18" charset="0"/>
              </a:rPr>
              <a:t>FORMAS DE CONTROL:</a:t>
            </a:r>
          </a:p>
          <a:p>
            <a:pPr algn="just">
              <a:buNone/>
            </a:pPr>
            <a:endParaRPr lang="es-MX" sz="2000" dirty="0">
              <a:latin typeface="Sylfaen" pitchFamily="18" charset="0"/>
            </a:endParaRPr>
          </a:p>
          <a:p>
            <a:pPr algn="just">
              <a:buNone/>
            </a:pPr>
            <a:r>
              <a:rPr lang="es-MX" sz="2000" dirty="0">
                <a:latin typeface="Sylfaen" pitchFamily="18" charset="0"/>
              </a:rPr>
              <a:t>1.- Preventivo: </a:t>
            </a:r>
          </a:p>
          <a:p>
            <a:pPr algn="just">
              <a:buNone/>
            </a:pPr>
            <a:r>
              <a:rPr lang="es-MX" sz="2000" dirty="0">
                <a:latin typeface="Sylfaen" pitchFamily="18" charset="0"/>
              </a:rPr>
              <a:t>a)	Elaboración de un examen psicométrico previo al ingreso al área de sistemas en las empresas.</a:t>
            </a:r>
          </a:p>
          <a:p>
            <a:pPr algn="just">
              <a:buNone/>
            </a:pPr>
            <a:r>
              <a:rPr lang="es-MX" sz="2000" dirty="0">
                <a:latin typeface="Sylfaen" pitchFamily="18" charset="0"/>
              </a:rPr>
              <a:t>b) Inclusión de cláusulas especiales en los contratos de trabajo con el personal informático que así lo requiera por el tipo de labores a realizar.</a:t>
            </a:r>
          </a:p>
          <a:p>
            <a:pPr algn="just">
              <a:buNone/>
            </a:pPr>
            <a:r>
              <a:rPr lang="es-MX" sz="2000" dirty="0">
                <a:latin typeface="Sylfaen" pitchFamily="18" charset="0"/>
              </a:rPr>
              <a:t>c)	Establecimiento de un código ético interno.</a:t>
            </a:r>
          </a:p>
          <a:p>
            <a:pPr algn="just">
              <a:buNone/>
            </a:pPr>
            <a:r>
              <a:rPr lang="es-MX" sz="2000" dirty="0">
                <a:latin typeface="Sylfaen" pitchFamily="18" charset="0"/>
              </a:rPr>
              <a:t>d)	Capacitación adecuada al personal informático.</a:t>
            </a:r>
          </a:p>
          <a:p>
            <a:pPr algn="just">
              <a:buNone/>
            </a:pPr>
            <a:r>
              <a:rPr lang="es-MX" sz="2000" dirty="0">
                <a:latin typeface="Sylfaen" pitchFamily="18" charset="0"/>
              </a:rPr>
              <a:t>e)	Rotación en el uso de claves de acceso al sistema (</a:t>
            </a:r>
            <a:r>
              <a:rPr lang="es-MX" sz="2000" dirty="0" err="1">
                <a:latin typeface="Sylfaen" pitchFamily="18" charset="0"/>
              </a:rPr>
              <a:t>passwords</a:t>
            </a:r>
            <a:r>
              <a:rPr lang="es-MX" sz="2000" dirty="0">
                <a:latin typeface="Sylfaen" pitchFamily="18" charset="0"/>
              </a:rPr>
              <a:t>).</a:t>
            </a:r>
          </a:p>
          <a:p>
            <a:pPr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7239000" cy="5760640"/>
          </a:xfrm>
        </p:spPr>
        <p:txBody>
          <a:bodyPr>
            <a:normAutofit/>
          </a:bodyPr>
          <a:lstStyle/>
          <a:p>
            <a:pPr marL="0" indent="0" algn="just">
              <a:buNone/>
            </a:pPr>
            <a:r>
              <a:rPr lang="es-MX" sz="2000" dirty="0">
                <a:latin typeface="Sylfaen" pitchFamily="18" charset="0"/>
              </a:rPr>
              <a:t>2.- Correctivo:</a:t>
            </a:r>
          </a:p>
          <a:p>
            <a:pPr marL="0" indent="0" algn="just">
              <a:buNone/>
            </a:pPr>
            <a:r>
              <a:rPr lang="es-MX" sz="2000" dirty="0">
                <a:latin typeface="Sylfaen" pitchFamily="18" charset="0"/>
              </a:rPr>
              <a:t>Conjunto de disposiciones jurídicas en los códigos penales sustantivos, ejemplo:</a:t>
            </a:r>
          </a:p>
          <a:p>
            <a:pPr marL="0" indent="0" algn="ctr">
              <a:buNone/>
            </a:pPr>
            <a:r>
              <a:rPr lang="es-MX" sz="2000" b="1" dirty="0">
                <a:latin typeface="Sylfaen" pitchFamily="18" charset="0"/>
              </a:rPr>
              <a:t>CÓDIGO PENAL FEDERAL</a:t>
            </a:r>
          </a:p>
          <a:p>
            <a:pPr algn="ctr">
              <a:buNone/>
            </a:pPr>
            <a:r>
              <a:rPr lang="es-MX" sz="1800" b="1" dirty="0">
                <a:latin typeface="Sylfaen" pitchFamily="18" charset="0"/>
              </a:rPr>
              <a:t>TITULO NOVENO </a:t>
            </a:r>
            <a:endParaRPr lang="es-MX" sz="1800" dirty="0">
              <a:latin typeface="Sylfaen" pitchFamily="18" charset="0"/>
            </a:endParaRPr>
          </a:p>
          <a:p>
            <a:pPr algn="ctr">
              <a:buNone/>
            </a:pPr>
            <a:r>
              <a:rPr lang="es-MX" sz="1800" b="1" dirty="0">
                <a:latin typeface="Sylfaen" pitchFamily="18" charset="0"/>
              </a:rPr>
              <a:t>Revelación de secretos y acceso ilícito a sistemas y equipos de informática </a:t>
            </a:r>
            <a:endParaRPr lang="es-MX" sz="1800" dirty="0">
              <a:latin typeface="Sylfaen" pitchFamily="18" charset="0"/>
            </a:endParaRPr>
          </a:p>
          <a:p>
            <a:pPr algn="ctr">
              <a:buNone/>
            </a:pPr>
            <a:r>
              <a:rPr lang="es-MX" sz="1800" b="1" dirty="0">
                <a:latin typeface="Sylfaen" pitchFamily="18" charset="0"/>
              </a:rPr>
              <a:t>CAPITULO I </a:t>
            </a:r>
          </a:p>
          <a:p>
            <a:pPr algn="ctr">
              <a:buNone/>
            </a:pPr>
            <a:endParaRPr lang="es-MX" sz="1800" dirty="0">
              <a:latin typeface="Sylfaen" pitchFamily="18" charset="0"/>
            </a:endParaRPr>
          </a:p>
          <a:p>
            <a:pPr>
              <a:buNone/>
            </a:pPr>
            <a:r>
              <a:rPr lang="es-MX" sz="1800" b="1" dirty="0">
                <a:latin typeface="Sylfaen" pitchFamily="18" charset="0"/>
              </a:rPr>
              <a:t>Revelación de secretos </a:t>
            </a:r>
          </a:p>
          <a:p>
            <a:pPr>
              <a:buNone/>
            </a:pPr>
            <a:endParaRPr lang="es-MX" sz="1800" dirty="0">
              <a:latin typeface="Sylfaen" pitchFamily="18" charset="0"/>
            </a:endParaRPr>
          </a:p>
          <a:p>
            <a:pPr>
              <a:buNone/>
            </a:pPr>
            <a:r>
              <a:rPr lang="es-MX" sz="1800" b="1" dirty="0">
                <a:latin typeface="Sylfaen" pitchFamily="18" charset="0"/>
              </a:rPr>
              <a:t>Artículo 210</a:t>
            </a:r>
            <a:r>
              <a:rPr lang="es-MX" sz="1800" dirty="0">
                <a:latin typeface="Sylfaen" pitchFamily="18" charset="0"/>
              </a:rPr>
              <a:t>.- Se impondrán de treinta a doscientas jornadas de trabajo en favor de la comunidad, al que sin justa causa, con perjuicio de alguien y sin consentimiento del que pueda resultar perjudicado, revele algún secreto o comunicación reservada que conoce o ha recibido con motivo de su empleo, cargo o puesto. </a:t>
            </a:r>
          </a:p>
          <a:p>
            <a:pPr marL="0" indent="0"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7239000" cy="4846320"/>
          </a:xfrm>
        </p:spPr>
        <p:txBody>
          <a:bodyPr>
            <a:noAutofit/>
          </a:bodyPr>
          <a:lstStyle/>
          <a:p>
            <a:pPr algn="ctr">
              <a:buNone/>
            </a:pPr>
            <a:r>
              <a:rPr lang="es-MX" sz="1800" b="1" dirty="0">
                <a:latin typeface="Sylfaen" pitchFamily="18" charset="0"/>
              </a:rPr>
              <a:t>Capitulo II </a:t>
            </a:r>
            <a:endParaRPr lang="es-MX" sz="1800" dirty="0">
              <a:latin typeface="Sylfaen" pitchFamily="18" charset="0"/>
            </a:endParaRPr>
          </a:p>
          <a:p>
            <a:pPr algn="ctr">
              <a:buNone/>
            </a:pPr>
            <a:r>
              <a:rPr lang="es-MX" sz="1800" b="1" dirty="0">
                <a:latin typeface="Sylfaen" pitchFamily="18" charset="0"/>
              </a:rPr>
              <a:t>Acceso ilícito a sistemas y equipos de informática </a:t>
            </a:r>
            <a:endParaRPr lang="es-MX" sz="1800" dirty="0">
              <a:latin typeface="Sylfaen" pitchFamily="18" charset="0"/>
            </a:endParaRPr>
          </a:p>
          <a:p>
            <a:pPr marL="0" indent="0" algn="just"/>
            <a:endParaRPr lang="es-MX" sz="1800" b="1" dirty="0">
              <a:latin typeface="Sylfaen" pitchFamily="18" charset="0"/>
            </a:endParaRPr>
          </a:p>
          <a:p>
            <a:pPr marL="0" indent="0" algn="just">
              <a:buNone/>
            </a:pPr>
            <a:r>
              <a:rPr lang="es-MX" sz="1800" b="1" dirty="0">
                <a:latin typeface="Sylfaen" pitchFamily="18" charset="0"/>
              </a:rPr>
              <a:t>Artículo 211 bis 1</a:t>
            </a:r>
            <a:r>
              <a:rPr lang="es-MX" sz="1800" dirty="0">
                <a:latin typeface="Sylfaen" pitchFamily="18" charset="0"/>
              </a:rPr>
              <a:t>.- Al que sin autorización modifique, destruya o provoque pérdida de información contenida en sistemas o equipos de informática protegidos por algún mecanismo de seguridad, se le impondrán de seis meses a dos años de prisión y de cien a trescientos días multa. </a:t>
            </a:r>
          </a:p>
          <a:p>
            <a:pPr marL="0" indent="0" algn="just">
              <a:buNone/>
            </a:pPr>
            <a:r>
              <a:rPr lang="es-MX" sz="1800" dirty="0">
                <a:latin typeface="Sylfaen" pitchFamily="18" charset="0"/>
              </a:rPr>
              <a:t>Al que sin autorización conozca o copie información contenida en sistemas o equipos de informática protegidos por algún mecanismo de seguridad, se le impondrán de tres meses a un año de prisión y de cincuenta a ciento cincuenta días multa. </a:t>
            </a:r>
          </a:p>
          <a:p>
            <a:pPr marL="0" indent="0" algn="just">
              <a:buNone/>
            </a:pPr>
            <a:endParaRPr lang="es-MX" sz="1800" dirty="0">
              <a:latin typeface="Sylfaen" pitchFamily="18" charset="0"/>
            </a:endParaRPr>
          </a:p>
          <a:p>
            <a:pPr marL="0" indent="0" algn="just">
              <a:buNone/>
            </a:pPr>
            <a:r>
              <a:rPr lang="es-MX" sz="1800" b="1" dirty="0">
                <a:latin typeface="Sylfaen" pitchFamily="18" charset="0"/>
              </a:rPr>
              <a:t>Artículo 211 bis 2</a:t>
            </a:r>
            <a:r>
              <a:rPr lang="es-MX" sz="1800" dirty="0">
                <a:latin typeface="Sylfaen" pitchFamily="18" charset="0"/>
              </a:rPr>
              <a:t>.- Al que sin autorización modifique, destruya o provoque pérdida de información contenida en sistemas o equipos de informática del Estado, protegidos por algún mecanismo de seguridad, se le impondrán de uno a cuatro años de prisión y de doscientos a seiscientos días multa. </a:t>
            </a:r>
          </a:p>
          <a:p>
            <a:endParaRPr lang="es-MX" sz="18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7239000" cy="4846320"/>
          </a:xfrm>
        </p:spPr>
        <p:txBody>
          <a:bodyPr>
            <a:normAutofit fontScale="77500" lnSpcReduction="20000"/>
          </a:bodyPr>
          <a:lstStyle/>
          <a:p>
            <a:pPr marL="0" indent="0" algn="just">
              <a:buNone/>
            </a:pPr>
            <a:r>
              <a:rPr lang="es-MX" sz="2800" dirty="0">
                <a:latin typeface="Sylfaen" pitchFamily="18" charset="0"/>
              </a:rPr>
              <a:t>Al que sin autorización conozca o copie información contenida en sistemas o equipos de informática del Estado, protegidos por algún mecanismo de seguridad, se le impondrán de seis meses a dos años de prisión y de cien a trescientos días multa. </a:t>
            </a:r>
          </a:p>
          <a:p>
            <a:pPr marL="0" indent="0" algn="just">
              <a:buNone/>
            </a:pPr>
            <a:r>
              <a:rPr lang="es-MX" sz="2800" dirty="0">
                <a:latin typeface="Sylfaen" pitchFamily="18" charset="0"/>
              </a:rPr>
              <a:t>A quien sin autorización conozca, obtenga, copie o utilice información contenida en cualquier sistema, equipo o medio de almacenamiento informáticos de seguridad pública, protegido por algún medio de seguridad, se le impondrá pena de cuatro a diez años de prisión y multa de quinientos a mil días de salario mínimo general vigente en el Distrito Federal. Si el responsable es o hubiera sido servidor público en una institución de seguridad pública, se impondrá además, destitución e inhabilitación de cuatro a diez años para desempeñarse en otro empleo, puesto, cargo o comisión pública.</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7239000" cy="4846320"/>
          </a:xfrm>
        </p:spPr>
        <p:txBody>
          <a:bodyPr>
            <a:noAutofit/>
          </a:bodyPr>
          <a:lstStyle/>
          <a:p>
            <a:pPr marL="0" indent="0" algn="just">
              <a:buNone/>
            </a:pPr>
            <a:r>
              <a:rPr lang="es-MX" sz="1800" b="1" dirty="0">
                <a:latin typeface="Sylfaen" pitchFamily="18" charset="0"/>
              </a:rPr>
              <a:t>Artículo 211 bis 3</a:t>
            </a:r>
            <a:r>
              <a:rPr lang="es-MX" sz="1800" dirty="0">
                <a:latin typeface="Sylfaen" pitchFamily="18" charset="0"/>
              </a:rPr>
              <a:t>.- Al que estando autorizado para acceder a sistemas y equipos de informática del Estado, indebidamente modifique, destruya o provoque pérdida de información que contengan, se le impondrán de dos a ocho años de prisión y de trescientos a novecientos días multa. </a:t>
            </a:r>
          </a:p>
          <a:p>
            <a:pPr marL="0" indent="0" algn="just">
              <a:buNone/>
            </a:pPr>
            <a:r>
              <a:rPr lang="es-MX" sz="1800" dirty="0">
                <a:latin typeface="Sylfaen" pitchFamily="18" charset="0"/>
              </a:rPr>
              <a:t>Al que estando autorizado para acceder a sistemas y equipos de informática del Estado, indebidamente copie información que contengan, se le impondrán de uno a cuatro años de prisión y de ciento cincuenta a cuatrocientos cincuenta días multa. </a:t>
            </a:r>
          </a:p>
          <a:p>
            <a:pPr marL="0" indent="0" algn="just">
              <a:buNone/>
            </a:pPr>
            <a:r>
              <a:rPr lang="es-MX" sz="1800" dirty="0">
                <a:latin typeface="Sylfaen" pitchFamily="18" charset="0"/>
              </a:rPr>
              <a:t>A quien estando autorizado para acceder a sistemas, equipos o medios de almacenamiento informáticos en materia de seguridad pública, indebidamente obtenga, copie o utilice información que contengan, se le impondrá pena de cuatro a diez años de prisión y multa de quinientos a mil días de salario mínimo general vigente en el Distrito Federal. Si el responsable es o hubiera sido servidor público en una institución de seguridad pública, se impondrá además, hasta una mitad más de la pena impuesta, destitución e inhabilitación por un plazo igual al de la pena resultante para desempeñarse en otro empleo, puesto, cargo o comisión pública. </a:t>
            </a:r>
          </a:p>
          <a:p>
            <a:pPr marL="0" indent="0" algn="just"/>
            <a:endParaRPr lang="es-MX" sz="18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23ADB97-D852-444F-8916-0CF815FFE7FF}"/>
              </a:ext>
            </a:extLst>
          </p:cNvPr>
          <p:cNvSpPr>
            <a:spLocks noGrp="1"/>
          </p:cNvSpPr>
          <p:nvPr>
            <p:ph idx="1"/>
          </p:nvPr>
        </p:nvSpPr>
        <p:spPr>
          <a:xfrm>
            <a:off x="107504" y="116632"/>
            <a:ext cx="7992888" cy="6624736"/>
          </a:xfrm>
        </p:spPr>
        <p:txBody>
          <a:bodyPr>
            <a:normAutofit fontScale="92500"/>
          </a:bodyPr>
          <a:lstStyle/>
          <a:p>
            <a:r>
              <a:rPr lang="es-MX" dirty="0"/>
              <a:t>FACULTADES.- </a:t>
            </a:r>
          </a:p>
          <a:p>
            <a:pPr marL="0" indent="0">
              <a:buNone/>
            </a:pPr>
            <a:r>
              <a:rPr lang="es-MX" dirty="0"/>
              <a:t>a) Explícitas conferidas por la Constitución a cualquiera de los poderes federales.</a:t>
            </a:r>
            <a:br>
              <a:rPr lang="es-MX" dirty="0"/>
            </a:br>
            <a:r>
              <a:rPr lang="es-MX" dirty="0"/>
              <a:t>b) Implícitas poder legislativo puede concederse así mismo o a cualquiera de los otros poderes federales.</a:t>
            </a:r>
            <a:br>
              <a:rPr lang="es-MX" dirty="0"/>
            </a:br>
            <a:r>
              <a:rPr lang="es-MX" dirty="0"/>
              <a:t>- como medio para ejercitar una facultad explícita ejemplo: el congreso no tiene facultad expresa – Código Civil y procesal solo en materia penal – XXI Constitucional.</a:t>
            </a:r>
            <a:br>
              <a:rPr lang="es-MX" dirty="0"/>
            </a:br>
            <a:r>
              <a:rPr lang="es-MX" dirty="0"/>
              <a:t>Implícita 104 fracción segunda y tercera. </a:t>
            </a:r>
          </a:p>
          <a:p>
            <a:pPr marL="0" indent="0">
              <a:buNone/>
            </a:pPr>
            <a:r>
              <a:rPr lang="es-MX" dirty="0"/>
              <a:t>c) Concurrentes.- puede ejercitar los estados 73, XXX mientras no la ejerciten la federación (quiebras). </a:t>
            </a:r>
          </a:p>
          <a:p>
            <a:pPr marL="0" indent="0">
              <a:buNone/>
            </a:pPr>
            <a:r>
              <a:rPr lang="es-MX" dirty="0"/>
              <a:t>d) Coincidente facultad simultanea por dos federal o estatal 73 , XXV 1931 planteles educativos. </a:t>
            </a:r>
          </a:p>
          <a:p>
            <a:r>
              <a:rPr lang="es-MX" dirty="0"/>
              <a:t>1883 no era una facultad federal modifica la Constitución de 1857 y luego la de 1817.</a:t>
            </a:r>
            <a:br>
              <a:rPr lang="es-MX" dirty="0"/>
            </a:br>
            <a:endParaRPr lang="es-MX" dirty="0"/>
          </a:p>
          <a:p>
            <a:pPr marL="0" indent="0">
              <a:buNone/>
            </a:pPr>
            <a:endParaRPr lang="es-MX" dirty="0"/>
          </a:p>
        </p:txBody>
      </p:sp>
    </p:spTree>
    <p:extLst>
      <p:ext uri="{BB962C8B-B14F-4D97-AF65-F5344CB8AC3E}">
        <p14:creationId xmlns:p14="http://schemas.microsoft.com/office/powerpoint/2010/main" val="2052839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sz="2000" b="1" dirty="0">
                <a:latin typeface="Sylfaen" pitchFamily="18" charset="0"/>
              </a:rPr>
              <a:t>Artículo 211 bis 4</a:t>
            </a:r>
            <a:r>
              <a:rPr lang="es-MX" sz="2000" dirty="0">
                <a:latin typeface="Sylfaen" pitchFamily="18" charset="0"/>
              </a:rPr>
              <a:t>.- Al que sin autorización modifique, destruya o provoque pérdida de información contenida en sistemas o equipos de informática de las instituciones que integran el sistema financiero, protegidos por algún mecanismo de seguridad, se le impondrán de seis meses a cuatro años de prisión y de cien a seiscientos días multa. </a:t>
            </a:r>
          </a:p>
          <a:p>
            <a:pPr marL="0" indent="0" algn="just">
              <a:buNone/>
            </a:pPr>
            <a:r>
              <a:rPr lang="es-MX" sz="2000" dirty="0">
                <a:latin typeface="Sylfaen" pitchFamily="18" charset="0"/>
              </a:rPr>
              <a:t>Al que sin autorización conozca o copie información contenida en sistemas o equipos de informática de las instituciones que integran el sistema financiero, protegidos por algún mecanismo de seguridad, se le impondrán de tres meses a dos años de prisión y de cincuenta a trescientos días multa.</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7239000" cy="4846320"/>
          </a:xfrm>
        </p:spPr>
        <p:txBody>
          <a:bodyPr>
            <a:normAutofit fontScale="85000" lnSpcReduction="10000"/>
          </a:bodyPr>
          <a:lstStyle/>
          <a:p>
            <a:pPr marL="0" indent="0" algn="just">
              <a:buNone/>
            </a:pPr>
            <a:r>
              <a:rPr lang="es-MX" b="1" dirty="0">
                <a:latin typeface="Sylfaen" pitchFamily="18" charset="0"/>
              </a:rPr>
              <a:t>Artículo 211 bis 5</a:t>
            </a:r>
            <a:r>
              <a:rPr lang="es-MX" dirty="0">
                <a:latin typeface="Sylfaen" pitchFamily="18" charset="0"/>
              </a:rPr>
              <a:t>.- Al que estando autorizado para acceder a sistemas y equipos de informática de las instituciones que integran el sistema financiero, indebidamente modifique, destruya o provoque pérdida de información que contengan, se le impondrán de seis meses a cuatro años de prisión y de cien a seiscientos días multa. </a:t>
            </a:r>
          </a:p>
          <a:p>
            <a:pPr marL="0" indent="0" algn="just">
              <a:buNone/>
            </a:pPr>
            <a:r>
              <a:rPr lang="es-MX" dirty="0">
                <a:latin typeface="Sylfaen" pitchFamily="18" charset="0"/>
              </a:rPr>
              <a:t>Al que estando autorizado para acceder a sistemas y equipos de informática de las instituciones que integran el sistema financiero, indebidamente copie información que contengan, se le impondrán de tres meses a dos años de prisión y de cincuenta a trescientos días multa. </a:t>
            </a:r>
          </a:p>
          <a:p>
            <a:pPr marL="0" indent="0" algn="just">
              <a:buNone/>
            </a:pPr>
            <a:r>
              <a:rPr lang="es-MX" dirty="0">
                <a:latin typeface="Sylfaen" pitchFamily="18" charset="0"/>
              </a:rPr>
              <a:t>Las penas previstas en este artículo se incrementarán en una mitad cuando las conductas sean cometidas por funcionarios o empleados de las instituciones que integran el sistema financiero. </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7239000" cy="4846320"/>
          </a:xfrm>
        </p:spPr>
        <p:txBody>
          <a:bodyPr/>
          <a:lstStyle/>
          <a:p>
            <a:pPr marL="0" indent="0" algn="just">
              <a:buNone/>
            </a:pPr>
            <a:r>
              <a:rPr lang="es-MX" sz="2000" b="1" dirty="0">
                <a:latin typeface="Sylfaen" pitchFamily="18" charset="0"/>
              </a:rPr>
              <a:t>Artículo 211 bis 6</a:t>
            </a:r>
            <a:r>
              <a:rPr lang="es-MX" sz="2000" dirty="0">
                <a:latin typeface="Sylfaen" pitchFamily="18" charset="0"/>
              </a:rPr>
              <a:t>.- Para los efectos de los artículos 211 Bis 4 y 211 Bis 5 anteriores, se entiende por instituciones que integran el sistema financiero, las señaladas en el artículo 400 Bis de este Código. </a:t>
            </a:r>
          </a:p>
          <a:p>
            <a:pPr marL="0" indent="0" algn="just">
              <a:buNone/>
            </a:pPr>
            <a:endParaRPr lang="es-MX" sz="2000" dirty="0">
              <a:latin typeface="Sylfaen" pitchFamily="18" charset="0"/>
            </a:endParaRPr>
          </a:p>
          <a:p>
            <a:pPr marL="0" indent="0" algn="just">
              <a:buNone/>
            </a:pPr>
            <a:endParaRPr lang="es-MX" sz="2000" dirty="0">
              <a:latin typeface="Sylfaen" pitchFamily="18" charset="0"/>
            </a:endParaRPr>
          </a:p>
          <a:p>
            <a:pPr marL="0" indent="0" algn="just">
              <a:buNone/>
            </a:pPr>
            <a:r>
              <a:rPr lang="es-MX" sz="2000" b="1" u="sng" dirty="0">
                <a:latin typeface="Sylfaen" pitchFamily="18" charset="0"/>
              </a:rPr>
              <a:t>Artículo 211 bis 7.- Las penas previstas en este capítulo se aumentarán hasta en una mitad cuando la información obtenida se utilice en provecho propio o ajeno.</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Resolución de conflictos en el comercio electrónico</a:t>
            </a:r>
          </a:p>
        </p:txBody>
      </p:sp>
      <p:sp>
        <p:nvSpPr>
          <p:cNvPr id="3" name="2 Marcador de contenido"/>
          <p:cNvSpPr>
            <a:spLocks noGrp="1"/>
          </p:cNvSpPr>
          <p:nvPr>
            <p:ph idx="1"/>
          </p:nvPr>
        </p:nvSpPr>
        <p:spPr/>
        <p:txBody>
          <a:bodyPr>
            <a:normAutofit/>
          </a:bodyPr>
          <a:lstStyle/>
          <a:p>
            <a:pPr lvl="0" algn="just">
              <a:defRPr/>
            </a:pPr>
            <a:r>
              <a:rPr lang="es-MX" sz="2000" dirty="0">
                <a:latin typeface="Sylfaen" pitchFamily="18" charset="0"/>
              </a:rPr>
              <a:t>Tribunales judiciales o arbitrales.</a:t>
            </a:r>
          </a:p>
          <a:p>
            <a:pPr lvl="0" algn="just">
              <a:defRPr/>
            </a:pPr>
            <a:r>
              <a:rPr lang="es-MX" sz="2000" dirty="0">
                <a:latin typeface="Sylfaen" pitchFamily="18" charset="0"/>
              </a:rPr>
              <a:t>Métodos alternativos del ICANN (Internet </a:t>
            </a:r>
            <a:r>
              <a:rPr lang="es-MX" sz="2000" dirty="0" err="1">
                <a:latin typeface="Sylfaen" pitchFamily="18" charset="0"/>
              </a:rPr>
              <a:t>Corporation</a:t>
            </a:r>
            <a:r>
              <a:rPr lang="es-MX" sz="2000" dirty="0">
                <a:latin typeface="Sylfaen" pitchFamily="18" charset="0"/>
              </a:rPr>
              <a:t> </a:t>
            </a:r>
            <a:r>
              <a:rPr lang="es-MX" sz="2000" dirty="0" err="1">
                <a:latin typeface="Sylfaen" pitchFamily="18" charset="0"/>
              </a:rPr>
              <a:t>for</a:t>
            </a:r>
            <a:r>
              <a:rPr lang="es-MX" sz="2000" dirty="0">
                <a:latin typeface="Sylfaen" pitchFamily="18" charset="0"/>
              </a:rPr>
              <a:t> </a:t>
            </a:r>
            <a:r>
              <a:rPr lang="es-MX" sz="2000" dirty="0" err="1">
                <a:latin typeface="Sylfaen" pitchFamily="18" charset="0"/>
              </a:rPr>
              <a:t>Assigned</a:t>
            </a:r>
            <a:r>
              <a:rPr lang="es-MX" sz="2000" dirty="0">
                <a:latin typeface="Sylfaen" pitchFamily="18" charset="0"/>
              </a:rPr>
              <a:t> </a:t>
            </a:r>
            <a:r>
              <a:rPr lang="es-MX" sz="2000" dirty="0" err="1">
                <a:latin typeface="Sylfaen" pitchFamily="18" charset="0"/>
              </a:rPr>
              <a:t>Names</a:t>
            </a:r>
            <a:r>
              <a:rPr lang="es-MX" sz="2000" dirty="0">
                <a:latin typeface="Sylfaen" pitchFamily="18" charset="0"/>
              </a:rPr>
              <a:t> and </a:t>
            </a:r>
            <a:r>
              <a:rPr lang="es-MX" sz="2000" dirty="0" err="1">
                <a:latin typeface="Sylfaen" pitchFamily="18" charset="0"/>
              </a:rPr>
              <a:t>Numbers</a:t>
            </a:r>
            <a:r>
              <a:rPr lang="es-MX" sz="2000" dirty="0">
                <a:latin typeface="Sylfaen" pitchFamily="18" charset="0"/>
              </a:rPr>
              <a:t>). </a:t>
            </a:r>
          </a:p>
          <a:p>
            <a:pPr lvl="0" algn="just">
              <a:defRPr/>
            </a:pPr>
            <a:r>
              <a:rPr lang="es-MX" sz="2000" dirty="0" err="1">
                <a:latin typeface="Sylfaen" pitchFamily="18" charset="0"/>
              </a:rPr>
              <a:t>Cyberarbitraje</a:t>
            </a:r>
            <a:r>
              <a:rPr lang="es-MX" sz="2000" dirty="0">
                <a:latin typeface="Sylfaen" pitchFamily="18" charset="0"/>
              </a:rPr>
              <a:t>  (</a:t>
            </a:r>
            <a:r>
              <a:rPr lang="es-MX" sz="2000" dirty="0" err="1">
                <a:latin typeface="Sylfaen" pitchFamily="18" charset="0"/>
              </a:rPr>
              <a:t>Ej</a:t>
            </a:r>
            <a:r>
              <a:rPr lang="es-MX" sz="2000" dirty="0">
                <a:latin typeface="Sylfaen" pitchFamily="18" charset="0"/>
              </a:rPr>
              <a:t>: E-</a:t>
            </a:r>
            <a:r>
              <a:rPr lang="es-MX" sz="2000" dirty="0" err="1">
                <a:latin typeface="Sylfaen" pitchFamily="18" charset="0"/>
              </a:rPr>
              <a:t>Resolution</a:t>
            </a:r>
            <a:r>
              <a:rPr lang="es-MX" sz="2000" dirty="0">
                <a:latin typeface="Sylfaen" pitchFamily="18" charset="0"/>
              </a:rPr>
              <a:t>, del Centro de Conciliación y Arbitraje Nacional e Internacional de la Cámara de </a:t>
            </a:r>
            <a:r>
              <a:rPr lang="es-MX" sz="2000" dirty="0" err="1">
                <a:latin typeface="Sylfaen" pitchFamily="18" charset="0"/>
              </a:rPr>
              <a:t>de</a:t>
            </a:r>
            <a:r>
              <a:rPr lang="es-MX" sz="2000" dirty="0">
                <a:latin typeface="Sylfaen" pitchFamily="18" charset="0"/>
              </a:rPr>
              <a:t> Comercio de Lima, Perú). </a:t>
            </a:r>
          </a:p>
          <a:p>
            <a:pPr lvl="0" algn="just">
              <a:defRPr/>
            </a:pPr>
            <a:r>
              <a:rPr lang="es-MX" sz="2000" dirty="0">
                <a:latin typeface="Sylfaen" pitchFamily="18" charset="0"/>
              </a:rPr>
              <a:t>Método adoptado por el anteproyecto argentino de ley de comercio electrónico: Procedimiento de arbitraje y sólo supletoriamente jurisdicción de los tribunales ordinarios. </a:t>
            </a:r>
          </a:p>
          <a:p>
            <a:pPr algn="just"/>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COMISIÓN</a:t>
            </a:r>
            <a:br>
              <a:rPr lang="es-ES" dirty="0"/>
            </a:br>
            <a:r>
              <a:rPr lang="es-ES" dirty="0"/>
              <a:t> MERCANTIL</a:t>
            </a:r>
            <a:endParaRPr lang="es-MX" dirty="0"/>
          </a:p>
        </p:txBody>
      </p:sp>
      <p:sp>
        <p:nvSpPr>
          <p:cNvPr id="3" name="2 Subtítulo"/>
          <p:cNvSpPr>
            <a:spLocks noGrp="1"/>
          </p:cNvSpPr>
          <p:nvPr>
            <p:ph type="subTitle" idx="1"/>
          </p:nvPr>
        </p:nvSpPr>
        <p:spPr/>
        <p:txBody>
          <a:bodyPr/>
          <a:lstStyle/>
          <a:p>
            <a:r>
              <a:rPr lang="es-MX" dirty="0"/>
              <a:t>DR. ALBERTO AMOR MEDINA</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0648"/>
            <a:ext cx="3384376" cy="986368"/>
          </a:xfrm>
        </p:spPr>
        <p:txBody>
          <a:bodyPr/>
          <a:lstStyle/>
          <a:p>
            <a:r>
              <a:rPr lang="es-ES" dirty="0"/>
              <a:t>DEFINICIÓN</a:t>
            </a:r>
            <a:endParaRPr lang="es-MX" dirty="0"/>
          </a:p>
        </p:txBody>
      </p:sp>
      <p:sp>
        <p:nvSpPr>
          <p:cNvPr id="3" name="2 Marcador de contenido"/>
          <p:cNvSpPr>
            <a:spLocks noGrp="1"/>
          </p:cNvSpPr>
          <p:nvPr>
            <p:ph idx="1"/>
          </p:nvPr>
        </p:nvSpPr>
        <p:spPr>
          <a:xfrm>
            <a:off x="395536" y="1556792"/>
            <a:ext cx="7239000" cy="4846320"/>
          </a:xfrm>
        </p:spPr>
        <p:txBody>
          <a:bodyPr>
            <a:normAutofit/>
          </a:bodyPr>
          <a:lstStyle/>
          <a:p>
            <a:pPr algn="just"/>
            <a:r>
              <a:rPr lang="es-MX" sz="2800" dirty="0">
                <a:latin typeface="Times New Roman" pitchFamily="18" charset="0"/>
                <a:cs typeface="Times New Roman" pitchFamily="18" charset="0"/>
              </a:rPr>
              <a:t> Es aquél que se realiza entre un comerciante llamado comisionista y otra persona denominada comitente, obligándose el primero a realizar en nombre propio y del segundo, pero siempre en interés de éste, uno o más negocios comerciales individualmente determinados</a:t>
            </a:r>
          </a:p>
        </p:txBody>
      </p:sp>
      <p:pic>
        <p:nvPicPr>
          <p:cNvPr id="1026" name="Picture 2"/>
          <p:cNvPicPr>
            <a:picLocks noChangeAspect="1" noChangeArrowheads="1"/>
          </p:cNvPicPr>
          <p:nvPr/>
        </p:nvPicPr>
        <p:blipFill>
          <a:blip r:embed="rId2" cstate="print"/>
          <a:srcRect/>
          <a:stretch>
            <a:fillRect/>
          </a:stretch>
        </p:blipFill>
        <p:spPr bwMode="auto">
          <a:xfrm>
            <a:off x="2771800" y="4302440"/>
            <a:ext cx="2736304" cy="25196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484784"/>
            <a:ext cx="3888432" cy="410304"/>
          </a:xfrm>
        </p:spPr>
        <p:txBody>
          <a:bodyPr>
            <a:normAutofit fontScale="90000"/>
          </a:bodyPr>
          <a:lstStyle/>
          <a:p>
            <a:r>
              <a:rPr lang="es-MX" dirty="0">
                <a:solidFill>
                  <a:schemeClr val="accent5">
                    <a:lumMod val="75000"/>
                  </a:schemeClr>
                </a:solidFill>
              </a:rPr>
              <a:t>El comitente</a:t>
            </a:r>
          </a:p>
        </p:txBody>
      </p:sp>
      <p:sp>
        <p:nvSpPr>
          <p:cNvPr id="3" name="2 Marcador de contenido"/>
          <p:cNvSpPr>
            <a:spLocks noGrp="1"/>
          </p:cNvSpPr>
          <p:nvPr>
            <p:ph idx="1"/>
          </p:nvPr>
        </p:nvSpPr>
        <p:spPr>
          <a:xfrm>
            <a:off x="179512" y="2492896"/>
            <a:ext cx="7776864" cy="2664296"/>
          </a:xfrm>
        </p:spPr>
        <p:txBody>
          <a:bodyPr>
            <a:noAutofit/>
          </a:bodyPr>
          <a:lstStyle/>
          <a:p>
            <a:pPr algn="just"/>
            <a:r>
              <a:rPr lang="es-MX" sz="3200" dirty="0">
                <a:latin typeface="Times New Roman" pitchFamily="18" charset="0"/>
                <a:cs typeface="Times New Roman" pitchFamily="18" charset="0"/>
              </a:rPr>
              <a:t>Es quien encarga la celebración de determinadas operaciones comerciales al comisionista. En casi todos los casos, se trata de una empresa que requiere contar con personas que amplíen su red de comercialización.</a:t>
            </a:r>
          </a:p>
        </p:txBody>
      </p:sp>
      <p:sp>
        <p:nvSpPr>
          <p:cNvPr id="4" name="1 Título"/>
          <p:cNvSpPr txBox="1">
            <a:spLocks/>
          </p:cNvSpPr>
          <p:nvPr/>
        </p:nvSpPr>
        <p:spPr>
          <a:xfrm>
            <a:off x="5652120" y="260648"/>
            <a:ext cx="2448272" cy="806112"/>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PARTES</a:t>
            </a:r>
          </a:p>
        </p:txBody>
      </p:sp>
      <p:pic>
        <p:nvPicPr>
          <p:cNvPr id="5"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609416"/>
            <a:ext cx="4824536" cy="2251632"/>
          </a:xfrm>
        </p:spPr>
        <p:txBody>
          <a:bodyPr>
            <a:noAutofit/>
          </a:bodyPr>
          <a:lstStyle/>
          <a:p>
            <a:pPr algn="just"/>
            <a:r>
              <a:rPr lang="es-MX" sz="3200" dirty="0">
                <a:latin typeface="Times New Roman" pitchFamily="18" charset="0"/>
                <a:cs typeface="Times New Roman" pitchFamily="18" charset="0"/>
              </a:rPr>
              <a:t>Es la persona designada por el comitente para la celebración de determinados actos comerciales. </a:t>
            </a:r>
          </a:p>
        </p:txBody>
      </p:sp>
      <p:sp>
        <p:nvSpPr>
          <p:cNvPr id="4" name="1 Título"/>
          <p:cNvSpPr>
            <a:spLocks noGrp="1"/>
          </p:cNvSpPr>
          <p:nvPr>
            <p:ph type="title"/>
          </p:nvPr>
        </p:nvSpPr>
        <p:spPr>
          <a:xfrm>
            <a:off x="611560" y="476672"/>
            <a:ext cx="3754760" cy="698336"/>
          </a:xfrm>
        </p:spPr>
        <p:txBody>
          <a:bodyPr>
            <a:normAutofit fontScale="90000"/>
          </a:bodyPr>
          <a:lstStyle/>
          <a:p>
            <a:r>
              <a:rPr lang="es-MX" dirty="0">
                <a:solidFill>
                  <a:schemeClr val="accent5">
                    <a:lumMod val="75000"/>
                  </a:schemeClr>
                </a:solidFill>
              </a:rPr>
              <a:t> El comisionista</a:t>
            </a:r>
          </a:p>
        </p:txBody>
      </p:sp>
      <p:pic>
        <p:nvPicPr>
          <p:cNvPr id="2050" name="Picture 2"/>
          <p:cNvPicPr>
            <a:picLocks noChangeAspect="1" noChangeArrowheads="1"/>
          </p:cNvPicPr>
          <p:nvPr/>
        </p:nvPicPr>
        <p:blipFill>
          <a:blip r:embed="rId2" cstate="print"/>
          <a:srcRect/>
          <a:stretch>
            <a:fillRect/>
          </a:stretch>
        </p:blipFill>
        <p:spPr bwMode="auto">
          <a:xfrm>
            <a:off x="5148064" y="548680"/>
            <a:ext cx="2857500" cy="4968552"/>
          </a:xfrm>
          <a:prstGeom prst="rect">
            <a:avLst/>
          </a:prstGeom>
          <a:noFill/>
          <a:ln w="9525">
            <a:noFill/>
            <a:miter lim="800000"/>
            <a:headEnd/>
            <a:tailEnd/>
          </a:ln>
        </p:spPr>
      </p:pic>
      <p:sp>
        <p:nvSpPr>
          <p:cNvPr id="5" name="4 Rectángulo"/>
          <p:cNvSpPr/>
          <p:nvPr/>
        </p:nvSpPr>
        <p:spPr>
          <a:xfrm>
            <a:off x="539552" y="4005064"/>
            <a:ext cx="4572000" cy="2554545"/>
          </a:xfrm>
          <a:prstGeom prst="rect">
            <a:avLst/>
          </a:prstGeom>
        </p:spPr>
        <p:txBody>
          <a:bodyPr wrap="square">
            <a:spAutoFit/>
          </a:bodyPr>
          <a:lstStyle/>
          <a:p>
            <a:pPr algn="just"/>
            <a:endParaRPr lang="es-MX" sz="3200" dirty="0">
              <a:latin typeface="Times New Roman" pitchFamily="18" charset="0"/>
              <a:cs typeface="Times New Roman" pitchFamily="18" charset="0"/>
            </a:endParaRPr>
          </a:p>
          <a:p>
            <a:pPr algn="just"/>
            <a:r>
              <a:rPr lang="es-MX" sz="3200" dirty="0">
                <a:latin typeface="Times New Roman" pitchFamily="18" charset="0"/>
                <a:cs typeface="Times New Roman" pitchFamily="18" charset="0"/>
              </a:rPr>
              <a:t>El comisionista puede actuar con o sin la representación del comitente. </a:t>
            </a:r>
          </a:p>
        </p:txBody>
      </p:sp>
      <p:pic>
        <p:nvPicPr>
          <p:cNvPr id="6"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847189">
            <a:off x="502122" y="2098527"/>
            <a:ext cx="7239000" cy="1143000"/>
          </a:xfrm>
        </p:spPr>
        <p:txBody>
          <a:bodyPr>
            <a:noAutofit/>
          </a:bodyPr>
          <a:lstStyle/>
          <a:p>
            <a:r>
              <a:rPr lang="es-MX" sz="7200" dirty="0"/>
              <a:t>Marco legal</a:t>
            </a:r>
          </a:p>
        </p:txBody>
      </p:sp>
      <p:pic>
        <p:nvPicPr>
          <p:cNvPr id="3075" name="Picture 3"/>
          <p:cNvPicPr>
            <a:picLocks noChangeAspect="1" noChangeArrowheads="1"/>
          </p:cNvPicPr>
          <p:nvPr/>
        </p:nvPicPr>
        <p:blipFill>
          <a:blip r:embed="rId2" cstate="print"/>
          <a:srcRect/>
          <a:stretch>
            <a:fillRect/>
          </a:stretch>
        </p:blipFill>
        <p:spPr bwMode="auto">
          <a:xfrm>
            <a:off x="5004048" y="2518322"/>
            <a:ext cx="2566640" cy="433967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7239000" cy="4846320"/>
          </a:xfrm>
        </p:spPr>
        <p:txBody>
          <a:bodyPr>
            <a:normAutofit/>
          </a:bodyPr>
          <a:lstStyle/>
          <a:p>
            <a:pPr algn="just"/>
            <a:r>
              <a:rPr lang="es-MX" sz="2800" dirty="0">
                <a:latin typeface="Times New Roman" pitchFamily="18" charset="0"/>
                <a:cs typeface="Times New Roman" pitchFamily="18" charset="0"/>
              </a:rPr>
              <a:t>El contrato de comisión mercantil se encuentra regulado por los artículos 237 al 296 del Código de Comercio. </a:t>
            </a:r>
          </a:p>
          <a:p>
            <a:pPr algn="just"/>
            <a:endParaRPr lang="es-MX" sz="2800" dirty="0">
              <a:latin typeface="Times New Roman" pitchFamily="18" charset="0"/>
              <a:cs typeface="Times New Roman" pitchFamily="18" charset="0"/>
            </a:endParaRPr>
          </a:p>
          <a:p>
            <a:pPr algn="just"/>
            <a:r>
              <a:rPr lang="es-MX" sz="2800" dirty="0">
                <a:latin typeface="Times New Roman" pitchFamily="18" charset="0"/>
                <a:cs typeface="Times New Roman" pitchFamily="18" charset="0"/>
              </a:rPr>
              <a:t>Además, le son aplicables las disposiciones contenidas en el Código Civil en materia de acto jurídico, obligaciones y la parte general de contratos</a:t>
            </a:r>
          </a:p>
        </p:txBody>
      </p:sp>
      <p:pic>
        <p:nvPicPr>
          <p:cNvPr id="4099" name="Picture 3"/>
          <p:cNvPicPr>
            <a:picLocks noChangeAspect="1" noChangeArrowheads="1"/>
          </p:cNvPicPr>
          <p:nvPr/>
        </p:nvPicPr>
        <p:blipFill>
          <a:blip r:embed="rId2" cstate="print"/>
          <a:srcRect/>
          <a:stretch>
            <a:fillRect/>
          </a:stretch>
        </p:blipFill>
        <p:spPr bwMode="auto">
          <a:xfrm>
            <a:off x="2987824" y="3962400"/>
            <a:ext cx="4333875" cy="28956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5A0AAA-63E0-7A41-8D93-D67560018E77}"/>
              </a:ext>
            </a:extLst>
          </p:cNvPr>
          <p:cNvSpPr>
            <a:spLocks noGrp="1"/>
          </p:cNvSpPr>
          <p:nvPr>
            <p:ph idx="1"/>
          </p:nvPr>
        </p:nvSpPr>
        <p:spPr>
          <a:xfrm>
            <a:off x="251520" y="95926"/>
            <a:ext cx="7848872" cy="6501426"/>
          </a:xfrm>
        </p:spPr>
        <p:txBody>
          <a:bodyPr>
            <a:normAutofit fontScale="92500"/>
          </a:bodyPr>
          <a:lstStyle/>
          <a:p>
            <a:r>
              <a:rPr lang="es-MX" dirty="0"/>
              <a:t>jurisdicción concurrente 104. </a:t>
            </a:r>
          </a:p>
          <a:p>
            <a:pPr marL="0" indent="0">
              <a:buNone/>
            </a:pPr>
            <a:r>
              <a:rPr lang="es-MX" dirty="0"/>
              <a:t>a)  tratándosedeaplicacióndeleyesfederales </a:t>
            </a:r>
          </a:p>
          <a:p>
            <a:pPr marL="0" indent="0">
              <a:buNone/>
            </a:pPr>
            <a:r>
              <a:rPr lang="es-MX" dirty="0"/>
              <a:t>b)  </a:t>
            </a:r>
            <a:r>
              <a:rPr lang="es-MX" b="1" i="1" dirty="0"/>
              <a:t>Casos que solo afecten intereses particulares</a:t>
            </a:r>
            <a:r>
              <a:rPr lang="es-MX" dirty="0"/>
              <a:t>. </a:t>
            </a:r>
          </a:p>
          <a:p>
            <a:pPr marL="0" indent="0">
              <a:buNone/>
            </a:pPr>
            <a:r>
              <a:rPr lang="es-MX" dirty="0"/>
              <a:t>c)  Pueden conocer a elección del actor. </a:t>
            </a:r>
          </a:p>
          <a:p>
            <a:pPr marL="0" indent="0">
              <a:buNone/>
            </a:pPr>
            <a:r>
              <a:rPr lang="es-MX" dirty="0"/>
              <a:t>d)  Fuero federal y fuero local. </a:t>
            </a:r>
          </a:p>
          <a:p>
            <a:r>
              <a:rPr lang="es-MX" dirty="0"/>
              <a:t>ESPECIALIZACIÓN.- En Colima hay jueces mercantiles y jueces civiles. </a:t>
            </a:r>
          </a:p>
          <a:p>
            <a:pPr marL="0" indent="0">
              <a:buNone/>
            </a:pPr>
            <a:r>
              <a:rPr lang="es-MX" b="1" dirty="0"/>
              <a:t>HISTORIA </a:t>
            </a:r>
            <a:endParaRPr lang="es-MX" dirty="0"/>
          </a:p>
          <a:p>
            <a:pPr marL="0" indent="0">
              <a:buNone/>
            </a:pPr>
            <a:r>
              <a:rPr lang="es-MX" dirty="0"/>
              <a:t>1.- Primer Código de Comercio 1821 (con una norma española ordenanzas de Bilbao se aplica hasta 1854). </a:t>
            </a:r>
          </a:p>
          <a:p>
            <a:pPr marL="0" indent="0">
              <a:buNone/>
            </a:pPr>
            <a:r>
              <a:rPr lang="es-MX" dirty="0"/>
              <a:t>Presidente Santana encomienda a Teodocio Lares. </a:t>
            </a:r>
          </a:p>
          <a:p>
            <a:pPr marL="0" indent="0">
              <a:buNone/>
            </a:pPr>
            <a:r>
              <a:rPr lang="es-MX" dirty="0"/>
              <a:t>a)  Noesfederal. </a:t>
            </a:r>
          </a:p>
          <a:p>
            <a:pPr marL="0" indent="0">
              <a:buNone/>
            </a:pPr>
            <a:r>
              <a:rPr lang="es-MX" dirty="0"/>
              <a:t>b)  Solo tres entidades federativas lo adoptan (D.F. Puebla y Tlaxcala). </a:t>
            </a:r>
          </a:p>
          <a:p>
            <a:pPr marL="0" indent="0">
              <a:buNone/>
            </a:pPr>
            <a:r>
              <a:rPr lang="es-MX" dirty="0"/>
              <a:t>c)  CaeSantana(conelplandeAyutla1855,derogaLares). </a:t>
            </a:r>
          </a:p>
          <a:p>
            <a:pPr marL="0" indent="0">
              <a:buNone/>
            </a:pPr>
            <a:endParaRPr lang="es-MX" dirty="0"/>
          </a:p>
        </p:txBody>
      </p:sp>
    </p:spTree>
    <p:extLst>
      <p:ext uri="{BB962C8B-B14F-4D97-AF65-F5344CB8AC3E}">
        <p14:creationId xmlns:p14="http://schemas.microsoft.com/office/powerpoint/2010/main" val="31756146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865676">
            <a:off x="1497202" y="3411173"/>
            <a:ext cx="6884536" cy="1565605"/>
          </a:xfrm>
        </p:spPr>
        <p:txBody>
          <a:bodyPr>
            <a:noAutofit/>
          </a:bodyPr>
          <a:lstStyle/>
          <a:p>
            <a:r>
              <a:rPr lang="es-MX" sz="8000" dirty="0"/>
              <a:t>Formalidad</a:t>
            </a:r>
          </a:p>
        </p:txBody>
      </p:sp>
      <p:pic>
        <p:nvPicPr>
          <p:cNvPr id="5122" name="Picture 2"/>
          <p:cNvPicPr>
            <a:picLocks noChangeAspect="1" noChangeArrowheads="1"/>
          </p:cNvPicPr>
          <p:nvPr/>
        </p:nvPicPr>
        <p:blipFill>
          <a:blip r:embed="rId2" cstate="print"/>
          <a:srcRect/>
          <a:stretch>
            <a:fillRect/>
          </a:stretch>
        </p:blipFill>
        <p:spPr bwMode="auto">
          <a:xfrm>
            <a:off x="323528" y="0"/>
            <a:ext cx="4023890" cy="402389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7571184" cy="4846320"/>
          </a:xfrm>
        </p:spPr>
        <p:txBody>
          <a:bodyPr>
            <a:normAutofit/>
          </a:bodyPr>
          <a:lstStyle/>
          <a:p>
            <a:r>
              <a:rPr lang="es-MX" dirty="0"/>
              <a:t>1. No requiere de formalidad alguna para su validez</a:t>
            </a:r>
          </a:p>
          <a:p>
            <a:endParaRPr lang="es-MX" dirty="0"/>
          </a:p>
          <a:p>
            <a:r>
              <a:rPr lang="es-MX" dirty="0"/>
              <a:t>2. Pudiendo ser celebrado, incluso de manera verbal. </a:t>
            </a:r>
          </a:p>
          <a:p>
            <a:endParaRPr lang="es-MX" dirty="0"/>
          </a:p>
          <a:p>
            <a:r>
              <a:rPr lang="es-MX" dirty="0"/>
              <a:t>3. Es recomendable que la comisión se celebre para dejar constancia de las obligaciones asumidas por cada una de las partes. </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18947">
            <a:off x="1381543" y="1766281"/>
            <a:ext cx="8236533" cy="1878642"/>
          </a:xfrm>
        </p:spPr>
        <p:txBody>
          <a:bodyPr>
            <a:noAutofit/>
          </a:bodyPr>
          <a:lstStyle/>
          <a:p>
            <a:r>
              <a:rPr lang="es-MX" sz="4800" dirty="0"/>
              <a:t>Clases de comisión mercantil</a:t>
            </a:r>
          </a:p>
        </p:txBody>
      </p:sp>
      <p:pic>
        <p:nvPicPr>
          <p:cNvPr id="6147" name="Picture 3"/>
          <p:cNvPicPr>
            <a:picLocks noChangeAspect="1" noChangeArrowheads="1"/>
          </p:cNvPicPr>
          <p:nvPr/>
        </p:nvPicPr>
        <p:blipFill>
          <a:blip r:embed="rId2" cstate="print"/>
          <a:srcRect/>
          <a:stretch>
            <a:fillRect/>
          </a:stretch>
        </p:blipFill>
        <p:spPr bwMode="auto">
          <a:xfrm>
            <a:off x="539552" y="2996952"/>
            <a:ext cx="3528392" cy="352839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 con representación</a:t>
            </a:r>
          </a:p>
        </p:txBody>
      </p:sp>
      <p:sp>
        <p:nvSpPr>
          <p:cNvPr id="3" name="2 Marcador de contenido"/>
          <p:cNvSpPr>
            <a:spLocks noGrp="1"/>
          </p:cNvSpPr>
          <p:nvPr>
            <p:ph idx="1"/>
          </p:nvPr>
        </p:nvSpPr>
        <p:spPr/>
        <p:txBody>
          <a:bodyPr/>
          <a:lstStyle/>
          <a:p>
            <a:r>
              <a:rPr lang="es-MX" dirty="0"/>
              <a:t>Probablemente, la forma más usual de</a:t>
            </a:r>
          </a:p>
          <a:p>
            <a:r>
              <a:rPr lang="es-MX" dirty="0"/>
              <a:t>comisión mercantil sea aquella en la que</a:t>
            </a:r>
          </a:p>
          <a:p>
            <a:r>
              <a:rPr lang="es-MX" dirty="0"/>
              <a:t>el comisionista actúa con representación</a:t>
            </a:r>
          </a:p>
          <a:p>
            <a:r>
              <a:rPr lang="es-MX" dirty="0"/>
              <a:t>del comitente, es decir, que frente a terceros</a:t>
            </a:r>
          </a:p>
          <a:p>
            <a:r>
              <a:rPr lang="es-MX" dirty="0"/>
              <a:t>se presenta como un representante</a:t>
            </a:r>
          </a:p>
          <a:p>
            <a:r>
              <a:rPr lang="es-MX" dirty="0"/>
              <a:t>del comitente; y, por lo tanto, celebra las</a:t>
            </a:r>
          </a:p>
          <a:p>
            <a:r>
              <a:rPr lang="es-MX" dirty="0"/>
              <a:t>operaciones en su nombre e interés.</a:t>
            </a:r>
          </a:p>
          <a:p>
            <a:r>
              <a:rPr lang="es-MX" dirty="0"/>
              <a:t>El efecto de esta forma de comisión es </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7239000" cy="4846320"/>
          </a:xfrm>
        </p:spPr>
        <p:txBody>
          <a:bodyPr/>
          <a:lstStyle/>
          <a:p>
            <a:pPr algn="just"/>
            <a:r>
              <a:rPr lang="es-MX" dirty="0"/>
              <a:t>El efecto de esta forma de comisión es que los efectos de la operación celebrada por el comisionista se dirigen al comitente, de tal manera que el tercero con el  que el comisionista ha contratado, tiene derecho a exigir el cumplimiento de la operación directamente al comitente.</a:t>
            </a:r>
          </a:p>
        </p:txBody>
      </p:sp>
      <p:pic>
        <p:nvPicPr>
          <p:cNvPr id="9218" name="Picture 2"/>
          <p:cNvPicPr>
            <a:picLocks noChangeAspect="1" noChangeArrowheads="1"/>
          </p:cNvPicPr>
          <p:nvPr/>
        </p:nvPicPr>
        <p:blipFill>
          <a:blip r:embed="rId2" cstate="print"/>
          <a:srcRect/>
          <a:stretch>
            <a:fillRect/>
          </a:stretch>
        </p:blipFill>
        <p:spPr bwMode="auto">
          <a:xfrm>
            <a:off x="2699792" y="4077072"/>
            <a:ext cx="2592288" cy="196309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239000" cy="854968"/>
          </a:xfrm>
        </p:spPr>
        <p:txBody>
          <a:bodyPr/>
          <a:lstStyle/>
          <a:p>
            <a:r>
              <a:rPr lang="es-MX" dirty="0"/>
              <a:t>Sin representación</a:t>
            </a:r>
          </a:p>
        </p:txBody>
      </p:sp>
      <p:sp>
        <p:nvSpPr>
          <p:cNvPr id="3" name="2 Marcador de contenido"/>
          <p:cNvSpPr>
            <a:spLocks noGrp="1"/>
          </p:cNvSpPr>
          <p:nvPr>
            <p:ph idx="1"/>
          </p:nvPr>
        </p:nvSpPr>
        <p:spPr/>
        <p:txBody>
          <a:bodyPr>
            <a:normAutofit/>
          </a:bodyPr>
          <a:lstStyle/>
          <a:p>
            <a:pPr algn="just"/>
            <a:r>
              <a:rPr lang="es-MX" dirty="0"/>
              <a:t>La otra modalidad de Comisión Mercantil es aquella sin representación. En este caso, el comisionista se vincula en forma directa con el tercero contratante como si el negocio fuera suyo, asumiendo directamente los derechos y obligaciones  correspondientes, sin perjuicio de la obligación  de trasladar los efectos o resultados del negocio al comitente. Por ello, se sostiene  que en la comisión sin representación, el  comisionista actúa en interés del comitente pero no en su nombre.</a:t>
            </a:r>
          </a:p>
          <a:p>
            <a:pPr algn="just"/>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268760"/>
            <a:ext cx="7239000" cy="4846320"/>
          </a:xfrm>
        </p:spPr>
        <p:txBody>
          <a:bodyPr/>
          <a:lstStyle/>
          <a:p>
            <a:r>
              <a:rPr lang="es-MX" dirty="0"/>
              <a:t>Esta figura se da en los negocios en los cuales el comitente tiene interés pero no puede o simplemente no desea participar como parte del mismo y la existencia o la identidad es irrelevante para el tercero contratante. </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947741">
            <a:off x="1349359" y="2038309"/>
            <a:ext cx="7664840" cy="2439750"/>
          </a:xfrm>
        </p:spPr>
        <p:txBody>
          <a:bodyPr>
            <a:normAutofit fontScale="90000"/>
          </a:bodyPr>
          <a:lstStyle/>
          <a:p>
            <a:r>
              <a:rPr lang="es-MX" sz="6000" dirty="0"/>
              <a:t> Derechos y obligaciones del</a:t>
            </a:r>
            <a:br>
              <a:rPr lang="es-MX" sz="6000" dirty="0"/>
            </a:br>
            <a:r>
              <a:rPr lang="es-MX" sz="6000" dirty="0"/>
              <a:t>comitente</a:t>
            </a:r>
            <a:br>
              <a:rPr lang="es-MX" dirty="0"/>
            </a:br>
            <a:endParaRPr lang="es-MX" dirty="0"/>
          </a:p>
        </p:txBody>
      </p:sp>
      <p:pic>
        <p:nvPicPr>
          <p:cNvPr id="3"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7239000" cy="4846320"/>
          </a:xfrm>
        </p:spPr>
        <p:txBody>
          <a:bodyPr>
            <a:normAutofit lnSpcReduction="10000"/>
          </a:bodyPr>
          <a:lstStyle/>
          <a:p>
            <a:r>
              <a:rPr lang="es-MX" dirty="0"/>
              <a:t>Independientemente de las particularidades  de cada contrato de comisión, se consideran obligaciones generales del comitente las siguientes:</a:t>
            </a:r>
          </a:p>
          <a:p>
            <a:endParaRPr lang="es-MX" dirty="0"/>
          </a:p>
          <a:p>
            <a:r>
              <a:rPr lang="es-MX" dirty="0"/>
              <a:t>• Proveer de los fondos necesarios al comisionista oportunamente, cuando fueran necesarios para el cumplimiento  de la comisión.</a:t>
            </a:r>
          </a:p>
          <a:p>
            <a:endParaRPr lang="es-MX" dirty="0"/>
          </a:p>
          <a:p>
            <a:r>
              <a:rPr lang="es-MX" dirty="0"/>
              <a:t>• Pagará al comisionista por sus servicios de acuerdo a lo pactado en el</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7239000" cy="5691032"/>
          </a:xfrm>
        </p:spPr>
        <p:txBody>
          <a:bodyPr>
            <a:normAutofit fontScale="92500"/>
          </a:bodyPr>
          <a:lstStyle/>
          <a:p>
            <a:r>
              <a:rPr lang="es-MX" dirty="0"/>
              <a:t>contrato. Es usual que la retribución se fije en un porcentaje del valor de las operaciones celebradas por el</a:t>
            </a:r>
          </a:p>
          <a:p>
            <a:endParaRPr lang="es-MX" dirty="0"/>
          </a:p>
          <a:p>
            <a:r>
              <a:rPr lang="es-MX" dirty="0"/>
              <a:t>Comisionista. Entre los derechos del comitente podemos mencionar los siguientes:</a:t>
            </a:r>
          </a:p>
          <a:p>
            <a:endParaRPr lang="es-MX" dirty="0"/>
          </a:p>
          <a:p>
            <a:r>
              <a:rPr lang="es-MX" dirty="0"/>
              <a:t>•Puede ratificar o no las gestiones realizadas por el comisionista en exceso o con violación de las instrucciones.</a:t>
            </a:r>
          </a:p>
          <a:p>
            <a:endParaRPr lang="es-MX" dirty="0"/>
          </a:p>
          <a:p>
            <a:r>
              <a:rPr lang="es-MX" dirty="0"/>
              <a:t>• Tiene la libertad de revocar la comisión en cualquier momento, pero tal revocación surtirá efecto una vez que le sea comunicada.</a:t>
            </a:r>
          </a:p>
        </p:txBody>
      </p:sp>
      <p:pic>
        <p:nvPicPr>
          <p:cNvPr id="4" name="Picture 2"/>
          <p:cNvPicPr>
            <a:picLocks noChangeAspect="1" noChangeArrowheads="1"/>
          </p:cNvPicPr>
          <p:nvPr/>
        </p:nvPicPr>
        <p:blipFill>
          <a:blip r:embed="rId2" cstate="print"/>
          <a:srcRect/>
          <a:stretch>
            <a:fillRect/>
          </a:stretch>
        </p:blipFill>
        <p:spPr bwMode="auto">
          <a:xfrm>
            <a:off x="7524328"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97D7F5-52F5-0B40-A5B3-5B83E8C749A4}"/>
              </a:ext>
            </a:extLst>
          </p:cNvPr>
          <p:cNvSpPr>
            <a:spLocks noGrp="1"/>
          </p:cNvSpPr>
          <p:nvPr>
            <p:ph idx="1"/>
          </p:nvPr>
        </p:nvSpPr>
        <p:spPr>
          <a:xfrm>
            <a:off x="0" y="95926"/>
            <a:ext cx="8028384" cy="6501426"/>
          </a:xfrm>
        </p:spPr>
        <p:txBody>
          <a:bodyPr>
            <a:normAutofit fontScale="62500" lnSpcReduction="20000"/>
          </a:bodyPr>
          <a:lstStyle/>
          <a:p>
            <a:r>
              <a:rPr lang="es-MX" dirty="0"/>
              <a:t>IMPERIO MAXIMILIANO (lo adopta 14 de diciembre de 1883 se modifica la Constitución</a:t>
            </a:r>
            <a:br>
              <a:rPr lang="es-MX" dirty="0"/>
            </a:br>
            <a:r>
              <a:rPr lang="es-MX" dirty="0"/>
              <a:t>permite legislar en materia federal al comercio. </a:t>
            </a:r>
          </a:p>
          <a:p>
            <a:pPr marL="0" indent="0">
              <a:buNone/>
            </a:pPr>
            <a:r>
              <a:rPr lang="es-MX" dirty="0"/>
              <a:t>Primer Código de Comercio mexicano 1884, dura poco porque el 15 de septiembre de 1889 Porfirio Díaz publica DO. el Código de Comercio de 1890 en que entra en vigor. </a:t>
            </a:r>
          </a:p>
          <a:p>
            <a:pPr marL="0" indent="0">
              <a:buNone/>
            </a:pPr>
            <a:r>
              <a:rPr lang="es-MX" b="1" dirty="0"/>
              <a:t>CODIFICACIÓN MERCANTIL </a:t>
            </a:r>
          </a:p>
          <a:p>
            <a:pPr marL="0" indent="0">
              <a:buNone/>
            </a:pPr>
            <a:r>
              <a:rPr lang="es-MX" dirty="0"/>
              <a:t>1.- Leyes marcos.</a:t>
            </a:r>
            <a:br>
              <a:rPr lang="es-MX" dirty="0"/>
            </a:br>
            <a:r>
              <a:rPr lang="es-MX" dirty="0"/>
              <a:t>2.- Leyes financieras. </a:t>
            </a:r>
          </a:p>
          <a:p>
            <a:pPr marL="0" indent="0">
              <a:buNone/>
            </a:pPr>
            <a:r>
              <a:rPr lang="es-MX" dirty="0"/>
              <a:t>3.- Leyes limitativas. </a:t>
            </a:r>
          </a:p>
          <a:p>
            <a:r>
              <a:rPr lang="es-MX" dirty="0"/>
              <a:t>LEYES MARCOS.- Norma básica. Código de Comercio </a:t>
            </a:r>
          </a:p>
          <a:p>
            <a:pPr marL="0" indent="0">
              <a:buNone/>
            </a:pPr>
            <a:r>
              <a:rPr lang="es-MX" dirty="0"/>
              <a:t>a) Ley de Títulos y Operaciones de Crédito. </a:t>
            </a:r>
          </a:p>
          <a:p>
            <a:pPr marL="0" indent="0">
              <a:buNone/>
            </a:pPr>
            <a:r>
              <a:rPr lang="es-MX" dirty="0"/>
              <a:t>c) LeydeSociedadesMercantiles</a:t>
            </a:r>
            <a:br>
              <a:rPr lang="es-MX" dirty="0"/>
            </a:br>
            <a:r>
              <a:rPr lang="es-MX" dirty="0"/>
              <a:t>d) Ley de Quiebras y Suspensión de Pagos. </a:t>
            </a:r>
          </a:p>
          <a:p>
            <a:r>
              <a:rPr lang="es-MX" dirty="0"/>
              <a:t>Código de Comercio marco referencial capacidad, personalidad. Ç</a:t>
            </a:r>
          </a:p>
          <a:p>
            <a:pPr marL="0" indent="0">
              <a:buNone/>
            </a:pPr>
            <a:r>
              <a:rPr lang="es-MX" dirty="0"/>
              <a:t>2.- LEYES FINANCIERAS.</a:t>
            </a:r>
            <a:br>
              <a:rPr lang="es-MX" dirty="0"/>
            </a:br>
            <a:r>
              <a:rPr lang="es-MX" dirty="0"/>
              <a:t>Prácticamente derogando el Código de Comercio. </a:t>
            </a:r>
          </a:p>
          <a:p>
            <a:pPr marL="0" indent="0">
              <a:buNone/>
            </a:pPr>
            <a:r>
              <a:rPr lang="es-MX" dirty="0"/>
              <a:t>a) Ley de organizaciones auxiliares de crédito. </a:t>
            </a:r>
          </a:p>
          <a:p>
            <a:pPr marL="0" indent="0">
              <a:buNone/>
            </a:pPr>
            <a:r>
              <a:rPr lang="es-MX" dirty="0"/>
              <a:t>Casas de cambio.</a:t>
            </a:r>
            <a:br>
              <a:rPr lang="es-MX" dirty="0"/>
            </a:br>
            <a:r>
              <a:rPr lang="es-MX" dirty="0"/>
              <a:t>Arrendadoras.</a:t>
            </a:r>
            <a:br>
              <a:rPr lang="es-MX" dirty="0"/>
            </a:br>
            <a:r>
              <a:rPr lang="es-MX" dirty="0"/>
              <a:t>Factoraje.</a:t>
            </a:r>
          </a:p>
          <a:p>
            <a:pPr marL="0" indent="0">
              <a:buNone/>
            </a:pPr>
            <a:r>
              <a:rPr lang="es-MX" dirty="0"/>
              <a:t>b) Ley del mercado de valores regula a las casa de bolsa.</a:t>
            </a:r>
          </a:p>
          <a:p>
            <a:pPr marL="0" indent="0">
              <a:buNone/>
            </a:pPr>
            <a:r>
              <a:rPr lang="es-MX" dirty="0"/>
              <a:t>c) Leydesociedadesdeinversión. </a:t>
            </a:r>
          </a:p>
          <a:p>
            <a:pPr marL="0" indent="0">
              <a:buNone/>
            </a:pPr>
            <a:r>
              <a:rPr lang="es-MX" dirty="0"/>
              <a:t>Comunes</a:t>
            </a:r>
            <a:br>
              <a:rPr lang="es-MX" dirty="0"/>
            </a:br>
            <a:r>
              <a:rPr lang="es-MX" dirty="0"/>
              <a:t>Instrumentos de deudas</a:t>
            </a:r>
          </a:p>
          <a:p>
            <a:pPr marL="0" indent="0">
              <a:buNone/>
            </a:pPr>
            <a:r>
              <a:rPr lang="es-MX" dirty="0"/>
              <a:t>Inversión de capital </a:t>
            </a:r>
          </a:p>
          <a:p>
            <a:pPr marL="0" indent="0">
              <a:buNone/>
            </a:pPr>
            <a:r>
              <a:rPr lang="es-MX" dirty="0"/>
              <a:t>Renta fija. </a:t>
            </a:r>
          </a:p>
          <a:p>
            <a:pPr marL="0" indent="0">
              <a:buNone/>
            </a:pPr>
            <a:endParaRPr lang="es-MX" dirty="0"/>
          </a:p>
        </p:txBody>
      </p:sp>
    </p:spTree>
    <p:extLst>
      <p:ext uri="{BB962C8B-B14F-4D97-AF65-F5344CB8AC3E}">
        <p14:creationId xmlns:p14="http://schemas.microsoft.com/office/powerpoint/2010/main" val="37178334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697292">
            <a:off x="230695" y="1546488"/>
            <a:ext cx="7239000" cy="2866108"/>
          </a:xfrm>
        </p:spPr>
        <p:txBody>
          <a:bodyPr>
            <a:noAutofit/>
          </a:bodyPr>
          <a:lstStyle/>
          <a:p>
            <a:r>
              <a:rPr lang="es-MX" sz="6000" dirty="0"/>
              <a:t> Derechos y obligaciones del</a:t>
            </a:r>
            <a:br>
              <a:rPr lang="es-MX" sz="6000" dirty="0"/>
            </a:br>
            <a:r>
              <a:rPr lang="es-MX" sz="6000" dirty="0"/>
              <a:t>comisionista</a:t>
            </a:r>
          </a:p>
        </p:txBody>
      </p:sp>
      <p:pic>
        <p:nvPicPr>
          <p:cNvPr id="3"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620688"/>
            <a:ext cx="7239000" cy="4846320"/>
          </a:xfrm>
        </p:spPr>
        <p:txBody>
          <a:bodyPr>
            <a:normAutofit fontScale="92500"/>
          </a:bodyPr>
          <a:lstStyle/>
          <a:p>
            <a:r>
              <a:rPr lang="es-MX" dirty="0"/>
              <a:t>De manera general, son obligaciones del  comisionista:</a:t>
            </a:r>
          </a:p>
          <a:p>
            <a:endParaRPr lang="es-MX" dirty="0"/>
          </a:p>
          <a:p>
            <a:r>
              <a:rPr lang="es-MX" dirty="0"/>
              <a:t>  • Realizar todos los actos conservatorios de los bienes que se le hubiera remitido, incluso si hubiera rechazado el  encargo.</a:t>
            </a:r>
          </a:p>
          <a:p>
            <a:endParaRPr lang="es-MX" dirty="0"/>
          </a:p>
          <a:p>
            <a:r>
              <a:rPr lang="es-MX" dirty="0"/>
              <a:t>• Cumplir con los términos del encargo ya sea que hubiera manifestado su  aceptación expresa o tácita. Se entiende la aceptación tácita cuando el comisionista realice cualquier acto  que pueda entenderse como desempeño de la comisión.</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0"/>
            <a:ext cx="7239000" cy="4846320"/>
          </a:xfrm>
        </p:spPr>
        <p:txBody>
          <a:bodyPr>
            <a:normAutofit fontScale="92500" lnSpcReduction="20000"/>
          </a:bodyPr>
          <a:lstStyle/>
          <a:p>
            <a:r>
              <a:rPr lang="es-MX" dirty="0">
                <a:latin typeface="Times New Roman" pitchFamily="18" charset="0"/>
                <a:cs typeface="Times New Roman" pitchFamily="18" charset="0"/>
              </a:rPr>
              <a:t>• Debe sujetarse a las instrucciones recibidas y a falta de ellas, debe consultar al comitente, salvo que hubiere autorizado para actuar conforme a su criterio.</a:t>
            </a:r>
          </a:p>
          <a:p>
            <a:endParaRPr lang="es-MX" dirty="0">
              <a:latin typeface="Times New Roman" pitchFamily="18" charset="0"/>
              <a:cs typeface="Times New Roman" pitchFamily="18" charset="0"/>
            </a:endParaRPr>
          </a:p>
          <a:p>
            <a:r>
              <a:rPr lang="es-MX" dirty="0">
                <a:latin typeface="Times New Roman" pitchFamily="18" charset="0"/>
                <a:cs typeface="Times New Roman" pitchFamily="18" charset="0"/>
              </a:rPr>
              <a:t>• Una vez terminado el encargo el comisionista debe rendir cuenta detallada al comitente.</a:t>
            </a:r>
          </a:p>
          <a:p>
            <a:endParaRPr lang="es-MX" dirty="0">
              <a:latin typeface="Times New Roman" pitchFamily="18" charset="0"/>
              <a:cs typeface="Times New Roman" pitchFamily="18" charset="0"/>
            </a:endParaRPr>
          </a:p>
          <a:p>
            <a:r>
              <a:rPr lang="es-MX" dirty="0">
                <a:latin typeface="Times New Roman" pitchFamily="18" charset="0"/>
                <a:cs typeface="Times New Roman" pitchFamily="18" charset="0"/>
              </a:rPr>
              <a:t>• Salvo autorización expresa del comitente, el comisionista no podrá  contratar consigo mismo.</a:t>
            </a:r>
          </a:p>
          <a:p>
            <a:endParaRPr lang="es-MX" dirty="0">
              <a:latin typeface="Times New Roman" pitchFamily="18" charset="0"/>
              <a:cs typeface="Times New Roman" pitchFamily="18" charset="0"/>
            </a:endParaRPr>
          </a:p>
          <a:p>
            <a:r>
              <a:rPr lang="es-MX" dirty="0">
                <a:latin typeface="Times New Roman" pitchFamily="18" charset="0"/>
                <a:cs typeface="Times New Roman" pitchFamily="18" charset="0"/>
              </a:rPr>
              <a:t>• Debe obrar con la mayor diligencia en los cobros por todos los medio legales, bajo pena de constituirse responsables de los perjuicios que por su inactividad se causen.</a:t>
            </a:r>
          </a:p>
          <a:p>
            <a:endParaRPr lang="es-MX"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a:t>Son derechos del comisionista los siguientes:</a:t>
            </a:r>
          </a:p>
          <a:p>
            <a:r>
              <a:rPr lang="es-MX" dirty="0"/>
              <a:t>• Cobrar la retribución pactada en el contrato.</a:t>
            </a:r>
          </a:p>
          <a:p>
            <a:r>
              <a:rPr lang="es-MX" dirty="0"/>
              <a:t>• Suspender su actuación mientras no reciba los fondos necesarios de los que deba proveerlo el comitente o un tercero, si fuera el caso. </a:t>
            </a:r>
          </a:p>
          <a:p>
            <a:r>
              <a:rPr lang="es-MX" dirty="0"/>
              <a:t>• De no establecerse nada sobre el articular, puede actuar en nombre del comitente o en nombre propio</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p:cNvPicPr>
            <a:picLocks noChangeAspect="1" noChangeArrowheads="1"/>
          </p:cNvPicPr>
          <p:nvPr/>
        </p:nvPicPr>
        <p:blipFill>
          <a:blip r:embed="rId2" cstate="print"/>
          <a:srcRect/>
          <a:stretch>
            <a:fillRect/>
          </a:stretch>
        </p:blipFill>
        <p:spPr bwMode="auto">
          <a:xfrm>
            <a:off x="0" y="-1"/>
            <a:ext cx="9468544" cy="780240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introducción</a:t>
            </a:r>
          </a:p>
        </p:txBody>
      </p:sp>
      <p:sp>
        <p:nvSpPr>
          <p:cNvPr id="3" name="2 Marcador de contenido"/>
          <p:cNvSpPr>
            <a:spLocks noGrp="1"/>
          </p:cNvSpPr>
          <p:nvPr>
            <p:ph idx="1"/>
          </p:nvPr>
        </p:nvSpPr>
        <p:spPr/>
        <p:txBody>
          <a:bodyPr>
            <a:normAutofit/>
          </a:bodyPr>
          <a:lstStyle/>
          <a:p>
            <a:pPr algn="just">
              <a:buNone/>
            </a:pPr>
            <a:r>
              <a:rPr lang="es-ES" dirty="0"/>
              <a:t>Es un contrato que se practicaba en nuestro país desde hace mucho tiempo con diferentes nombres </a:t>
            </a:r>
          </a:p>
          <a:p>
            <a:pPr algn="just"/>
            <a:endParaRPr lang="es-ES" dirty="0"/>
          </a:p>
          <a:p>
            <a:pPr algn="just"/>
            <a:r>
              <a:rPr lang="es-ES" dirty="0"/>
              <a:t>1.Contrato estimatorio</a:t>
            </a:r>
          </a:p>
          <a:p>
            <a:pPr algn="just"/>
            <a:endParaRPr lang="es-ES" dirty="0"/>
          </a:p>
          <a:p>
            <a:pPr algn="just"/>
            <a:r>
              <a:rPr lang="es-ES" dirty="0"/>
              <a:t>2. Contrato de consignación</a:t>
            </a:r>
          </a:p>
          <a:p>
            <a:pPr algn="just"/>
            <a:endParaRPr lang="es-ES"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76672"/>
            <a:ext cx="5040560" cy="5616624"/>
          </a:xfrm>
        </p:spPr>
        <p:txBody>
          <a:bodyPr>
            <a:normAutofit/>
          </a:bodyPr>
          <a:lstStyle/>
          <a:p>
            <a:pPr algn="just"/>
            <a:r>
              <a:rPr lang="es-ES" dirty="0">
                <a:latin typeface="Times New Roman" pitchFamily="18" charset="0"/>
                <a:cs typeface="Times New Roman" pitchFamily="18" charset="0"/>
              </a:rPr>
              <a:t>Pero a partir de que se incluyó en el Cód. de Comercio (</a:t>
            </a:r>
            <a:r>
              <a:rPr lang="es-ES" b="1" i="1" dirty="0">
                <a:latin typeface="Times New Roman" pitchFamily="18" charset="0"/>
                <a:cs typeface="Times New Roman" pitchFamily="18" charset="0"/>
              </a:rPr>
              <a:t>arts. 392 – 394</a:t>
            </a:r>
            <a:r>
              <a:rPr lang="es-ES" dirty="0">
                <a:latin typeface="Times New Roman" pitchFamily="18" charset="0"/>
                <a:cs typeface="Times New Roman" pitchFamily="18" charset="0"/>
              </a:rPr>
              <a:t>), ya es más correcto denominarlo </a:t>
            </a:r>
            <a:r>
              <a:rPr lang="es-ES" b="1" i="1" dirty="0">
                <a:latin typeface="Times New Roman" pitchFamily="18" charset="0"/>
                <a:cs typeface="Times New Roman" pitchFamily="18" charset="0"/>
              </a:rPr>
              <a:t>contrato consignatario</a:t>
            </a:r>
            <a:r>
              <a:rPr lang="es-ES" dirty="0">
                <a:latin typeface="Times New Roman" pitchFamily="18" charset="0"/>
                <a:cs typeface="Times New Roman" pitchFamily="18" charset="0"/>
              </a:rPr>
              <a:t>, para evitar confusiones con otras figuras jurídicas como la consignación en materia penal y el pago en consignación de alguna obligación civil o mercantil.</a:t>
            </a:r>
          </a:p>
          <a:p>
            <a:pPr algn="just"/>
            <a:endParaRPr lang="es-MX"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5277156" y="1340768"/>
            <a:ext cx="2880320" cy="322905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500252" y="5502707"/>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3384376" cy="698336"/>
          </a:xfrm>
        </p:spPr>
        <p:txBody>
          <a:bodyPr/>
          <a:lstStyle/>
          <a:p>
            <a:r>
              <a:rPr lang="es-ES" dirty="0" err="1"/>
              <a:t>definicion</a:t>
            </a:r>
            <a:endParaRPr lang="es-ES" dirty="0"/>
          </a:p>
        </p:txBody>
      </p:sp>
      <p:sp>
        <p:nvSpPr>
          <p:cNvPr id="3" name="2 Marcador de contenido"/>
          <p:cNvSpPr>
            <a:spLocks noGrp="1"/>
          </p:cNvSpPr>
          <p:nvPr>
            <p:ph idx="1"/>
          </p:nvPr>
        </p:nvSpPr>
        <p:spPr/>
        <p:txBody>
          <a:bodyPr/>
          <a:lstStyle/>
          <a:p>
            <a:pPr algn="just">
              <a:buNone/>
            </a:pPr>
            <a:r>
              <a:rPr lang="es-ES" dirty="0"/>
              <a:t>   En este contrato una persona (</a:t>
            </a:r>
            <a:r>
              <a:rPr lang="es-ES" i="1" dirty="0" err="1"/>
              <a:t>tradens</a:t>
            </a:r>
            <a:r>
              <a:rPr lang="es-ES" dirty="0"/>
              <a:t> o </a:t>
            </a:r>
            <a:r>
              <a:rPr lang="es-ES" dirty="0" err="1"/>
              <a:t>consignante</a:t>
            </a:r>
            <a:r>
              <a:rPr lang="es-ES" dirty="0"/>
              <a:t>) entrega a otra (consignatario o </a:t>
            </a:r>
            <a:r>
              <a:rPr lang="es-ES" i="1" dirty="0" err="1"/>
              <a:t>accipiens</a:t>
            </a:r>
            <a:r>
              <a:rPr lang="es-ES" dirty="0"/>
              <a:t>) una cosa con el encargo de venderla y, en el plazo pactado, el consignatario tiene la obligación de entregar el precio señalado o restituir la cosa.</a:t>
            </a:r>
          </a:p>
          <a:p>
            <a:pPr algn="just">
              <a:buNone/>
            </a:pPr>
            <a:endParaRPr lang="es-ES" dirty="0"/>
          </a:p>
          <a:p>
            <a:pPr algn="just">
              <a:buNone/>
            </a:pPr>
            <a:r>
              <a:rPr lang="es-ES" dirty="0"/>
              <a:t> En términos similares este contrato es definido por el </a:t>
            </a:r>
            <a:r>
              <a:rPr lang="es-ES" b="1" i="1" dirty="0"/>
              <a:t>art. 392 </a:t>
            </a:r>
            <a:r>
              <a:rPr lang="es-ES" b="1" i="1" dirty="0" err="1"/>
              <a:t>C.Com</a:t>
            </a:r>
            <a:r>
              <a:rPr lang="es-ES" dirty="0"/>
              <a:t>.</a:t>
            </a:r>
          </a:p>
          <a:p>
            <a:pPr>
              <a:buNone/>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239000" cy="842352"/>
          </a:xfrm>
        </p:spPr>
        <p:txBody>
          <a:bodyPr/>
          <a:lstStyle/>
          <a:p>
            <a:r>
              <a:rPr lang="es-ES" i="1" dirty="0"/>
              <a:t>NATURALEZA JURÍDICA.</a:t>
            </a:r>
            <a:endParaRPr lang="es-ES" dirty="0"/>
          </a:p>
        </p:txBody>
      </p:sp>
      <p:sp>
        <p:nvSpPr>
          <p:cNvPr id="3" name="2 Marcador de contenido"/>
          <p:cNvSpPr>
            <a:spLocks noGrp="1"/>
          </p:cNvSpPr>
          <p:nvPr>
            <p:ph idx="1"/>
          </p:nvPr>
        </p:nvSpPr>
        <p:spPr>
          <a:xfrm>
            <a:off x="3275856" y="1628800"/>
            <a:ext cx="4752528" cy="4699904"/>
          </a:xfrm>
        </p:spPr>
        <p:txBody>
          <a:bodyPr anchor="ctr">
            <a:normAutofit/>
          </a:bodyPr>
          <a:lstStyle/>
          <a:p>
            <a:pPr algn="just">
              <a:buNone/>
            </a:pPr>
            <a:r>
              <a:rPr lang="es-ES" dirty="0">
                <a:latin typeface="Times New Roman" pitchFamily="18" charset="0"/>
                <a:cs typeface="Times New Roman" pitchFamily="18" charset="0"/>
              </a:rPr>
              <a:t>El contrato consignatario es de carácter </a:t>
            </a:r>
            <a:r>
              <a:rPr lang="es-ES" i="1" dirty="0">
                <a:latin typeface="Times New Roman" pitchFamily="18" charset="0"/>
                <a:cs typeface="Times New Roman" pitchFamily="18" charset="0"/>
              </a:rPr>
              <a:t>sui generis</a:t>
            </a:r>
            <a:r>
              <a:rPr lang="es-ES" dirty="0">
                <a:latin typeface="Times New Roman" pitchFamily="18" charset="0"/>
                <a:cs typeface="Times New Roman" pitchFamily="18" charset="0"/>
              </a:rPr>
              <a:t>, ya que presenta características similares a los contratos de </a:t>
            </a:r>
            <a:r>
              <a:rPr lang="es-ES" u="sng" dirty="0">
                <a:latin typeface="Times New Roman" pitchFamily="18" charset="0"/>
                <a:cs typeface="Times New Roman" pitchFamily="18" charset="0"/>
              </a:rPr>
              <a:t>depósito</a:t>
            </a:r>
            <a:r>
              <a:rPr lang="es-ES" dirty="0">
                <a:latin typeface="Times New Roman" pitchFamily="18" charset="0"/>
                <a:cs typeface="Times New Roman" pitchFamily="18" charset="0"/>
              </a:rPr>
              <a:t>, </a:t>
            </a:r>
            <a:r>
              <a:rPr lang="es-ES" u="sng" dirty="0">
                <a:latin typeface="Times New Roman" pitchFamily="18" charset="0"/>
                <a:cs typeface="Times New Roman" pitchFamily="18" charset="0"/>
              </a:rPr>
              <a:t>comisión mercantil</a:t>
            </a:r>
            <a:r>
              <a:rPr lang="es-ES" dirty="0">
                <a:latin typeface="Times New Roman" pitchFamily="18" charset="0"/>
                <a:cs typeface="Times New Roman" pitchFamily="18" charset="0"/>
              </a:rPr>
              <a:t> y </a:t>
            </a:r>
            <a:r>
              <a:rPr lang="es-ES" u="sng" dirty="0">
                <a:latin typeface="Times New Roman" pitchFamily="18" charset="0"/>
                <a:cs typeface="Times New Roman" pitchFamily="18" charset="0"/>
              </a:rPr>
              <a:t>compraventa bajo condición suspensiva</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buNone/>
            </a:pPr>
            <a:r>
              <a:rPr lang="es-ES" dirty="0">
                <a:latin typeface="Times New Roman" pitchFamily="18" charset="0"/>
                <a:cs typeface="Times New Roman" pitchFamily="18" charset="0"/>
              </a:rPr>
              <a:t> </a:t>
            </a:r>
          </a:p>
        </p:txBody>
      </p:sp>
      <p:pic>
        <p:nvPicPr>
          <p:cNvPr id="7170" name="Picture 2"/>
          <p:cNvPicPr>
            <a:picLocks noChangeAspect="1" noChangeArrowheads="1"/>
          </p:cNvPicPr>
          <p:nvPr/>
        </p:nvPicPr>
        <p:blipFill>
          <a:blip r:embed="rId2" cstate="print"/>
          <a:srcRect/>
          <a:stretch>
            <a:fillRect/>
          </a:stretch>
        </p:blipFill>
        <p:spPr bwMode="auto">
          <a:xfrm>
            <a:off x="683568" y="1988840"/>
            <a:ext cx="2160240" cy="379359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239000" cy="770344"/>
          </a:xfrm>
        </p:spPr>
        <p:txBody>
          <a:bodyPr>
            <a:normAutofit/>
          </a:bodyPr>
          <a:lstStyle/>
          <a:p>
            <a:r>
              <a:rPr lang="es-ES" i="1" dirty="0"/>
              <a:t>CLASIFICACIÓN</a:t>
            </a:r>
            <a:endParaRPr lang="es-ES" dirty="0"/>
          </a:p>
        </p:txBody>
      </p:sp>
      <p:sp>
        <p:nvSpPr>
          <p:cNvPr id="3" name="2 Marcador de contenido"/>
          <p:cNvSpPr>
            <a:spLocks noGrp="1"/>
          </p:cNvSpPr>
          <p:nvPr>
            <p:ph idx="1"/>
          </p:nvPr>
        </p:nvSpPr>
        <p:spPr>
          <a:xfrm>
            <a:off x="0" y="980728"/>
            <a:ext cx="8172400" cy="4846320"/>
          </a:xfrm>
        </p:spPr>
        <p:txBody>
          <a:bodyPr>
            <a:normAutofit lnSpcReduction="10000"/>
          </a:bodyPr>
          <a:lstStyle/>
          <a:p>
            <a:pPr algn="just"/>
            <a:r>
              <a:rPr lang="es-ES" dirty="0">
                <a:latin typeface="Times New Roman" pitchFamily="18" charset="0"/>
                <a:cs typeface="Times New Roman" pitchFamily="18" charset="0"/>
              </a:rPr>
              <a:t>1. Por su función económica, es un contrato </a:t>
            </a:r>
            <a:r>
              <a:rPr lang="es-ES" b="1" dirty="0">
                <a:latin typeface="Times New Roman" pitchFamily="18" charset="0"/>
                <a:cs typeface="Times New Roman" pitchFamily="18" charset="0"/>
              </a:rPr>
              <a:t>de cambio</a:t>
            </a:r>
            <a:r>
              <a:rPr lang="es-ES" dirty="0">
                <a:latin typeface="Times New Roman" pitchFamily="18" charset="0"/>
                <a:cs typeface="Times New Roman" pitchFamily="18" charset="0"/>
              </a:rPr>
              <a:t>, aunque también puede considerarse </a:t>
            </a:r>
            <a:r>
              <a:rPr lang="es-ES" b="1" dirty="0">
                <a:latin typeface="Times New Roman" pitchFamily="18" charset="0"/>
                <a:cs typeface="Times New Roman" pitchFamily="18" charset="0"/>
              </a:rPr>
              <a:t>de colaboración</a:t>
            </a:r>
            <a:r>
              <a:rPr lang="es-ES" dirty="0">
                <a:latin typeface="Times New Roman" pitchFamily="18" charset="0"/>
                <a:cs typeface="Times New Roman" pitchFamily="18" charset="0"/>
              </a:rPr>
              <a:t>, por la función que realiza el consignatario</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2. Es </a:t>
            </a:r>
            <a:r>
              <a:rPr lang="es-ES" b="1" dirty="0">
                <a:latin typeface="Times New Roman" pitchFamily="18" charset="0"/>
                <a:cs typeface="Times New Roman" pitchFamily="18" charset="0"/>
              </a:rPr>
              <a:t>típico</a:t>
            </a:r>
            <a:r>
              <a:rPr lang="es-ES" dirty="0">
                <a:latin typeface="Times New Roman" pitchFamily="18" charset="0"/>
                <a:cs typeface="Times New Roman" pitchFamily="18" charset="0"/>
              </a:rPr>
              <a:t>, a raíz de su inclusión en el Cód. de Comercio el </a:t>
            </a:r>
            <a:r>
              <a:rPr lang="es-ES" i="1" dirty="0">
                <a:latin typeface="Times New Roman" pitchFamily="18" charset="0"/>
                <a:cs typeface="Times New Roman" pitchFamily="18" charset="0"/>
              </a:rPr>
              <a:t>29 de mayo del 2000</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3. Es </a:t>
            </a:r>
            <a:r>
              <a:rPr lang="es-ES" b="1" dirty="0">
                <a:latin typeface="Times New Roman" pitchFamily="18" charset="0"/>
                <a:cs typeface="Times New Roman" pitchFamily="18" charset="0"/>
              </a:rPr>
              <a:t>bilateral </a:t>
            </a:r>
            <a:r>
              <a:rPr lang="es-ES" dirty="0">
                <a:latin typeface="Times New Roman" pitchFamily="18" charset="0"/>
                <a:cs typeface="Times New Roman" pitchFamily="18" charset="0"/>
              </a:rPr>
              <a:t>y </a:t>
            </a:r>
            <a:r>
              <a:rPr lang="es-ES" b="1" dirty="0">
                <a:latin typeface="Times New Roman" pitchFamily="18" charset="0"/>
                <a:cs typeface="Times New Roman" pitchFamily="18" charset="0"/>
              </a:rPr>
              <a:t>oneroso</a:t>
            </a:r>
            <a:r>
              <a:rPr lang="es-ES" dirty="0">
                <a:latin typeface="Times New Roman" pitchFamily="18" charset="0"/>
                <a:cs typeface="Times New Roman" pitchFamily="18" charset="0"/>
              </a:rPr>
              <a:t>; generalmente </a:t>
            </a:r>
            <a:r>
              <a:rPr lang="es-ES" b="1" dirty="0">
                <a:latin typeface="Times New Roman" pitchFamily="18" charset="0"/>
                <a:cs typeface="Times New Roman" pitchFamily="18" charset="0"/>
              </a:rPr>
              <a:t>conmutativo</a:t>
            </a:r>
            <a:endParaRPr lang="es-ES"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4.- Es un contrato </a:t>
            </a:r>
            <a:r>
              <a:rPr lang="es-ES" b="1" dirty="0">
                <a:latin typeface="Times New Roman" pitchFamily="18" charset="0"/>
                <a:cs typeface="Times New Roman" pitchFamily="18" charset="0"/>
              </a:rPr>
              <a:t>real</a:t>
            </a:r>
            <a:r>
              <a:rPr lang="es-ES" dirty="0">
                <a:latin typeface="Times New Roman" pitchFamily="18" charset="0"/>
                <a:cs typeface="Times New Roman" pitchFamily="18" charset="0"/>
              </a:rPr>
              <a:t> porque se perfecciona con la entrega de los bienes al consignatario para su venta;</a:t>
            </a:r>
          </a:p>
        </p:txBody>
      </p:sp>
      <p:pic>
        <p:nvPicPr>
          <p:cNvPr id="4" name="Picture 2"/>
          <p:cNvPicPr>
            <a:picLocks noChangeAspect="1" noChangeArrowheads="1"/>
          </p:cNvPicPr>
          <p:nvPr/>
        </p:nvPicPr>
        <p:blipFill>
          <a:blip r:embed="rId2" cstate="print"/>
          <a:srcRect/>
          <a:stretch>
            <a:fillRect/>
          </a:stretch>
        </p:blipFill>
        <p:spPr bwMode="auto">
          <a:xfrm>
            <a:off x="7308304" y="5445224"/>
            <a:ext cx="804498" cy="14127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7211F2-A157-A24E-92F7-F4BB95F3ED46}"/>
              </a:ext>
            </a:extLst>
          </p:cNvPr>
          <p:cNvSpPr>
            <a:spLocks noGrp="1"/>
          </p:cNvSpPr>
          <p:nvPr>
            <p:ph idx="1"/>
          </p:nvPr>
        </p:nvSpPr>
        <p:spPr>
          <a:xfrm>
            <a:off x="0" y="127456"/>
            <a:ext cx="8028384" cy="6730543"/>
          </a:xfrm>
        </p:spPr>
        <p:txBody>
          <a:bodyPr/>
          <a:lstStyle/>
          <a:p>
            <a:pPr marL="0" indent="0">
              <a:buNone/>
            </a:pPr>
            <a:r>
              <a:rPr lang="es-MX" dirty="0"/>
              <a:t>d)  Ley de sociedades mutualistas y de seguros. </a:t>
            </a:r>
          </a:p>
          <a:p>
            <a:pPr marL="0" indent="0">
              <a:buNone/>
            </a:pPr>
            <a:r>
              <a:rPr lang="es-MX" dirty="0"/>
              <a:t>Rige a la sociedad ojo pero no rige al contrato de seguro porque hay una ley del contrato de seguro. </a:t>
            </a:r>
          </a:p>
          <a:p>
            <a:pPr marL="0" indent="0">
              <a:buNone/>
            </a:pPr>
            <a:r>
              <a:rPr lang="es-MX" dirty="0"/>
              <a:t>e)  Ley de Fianzas o instituciones de fianzas, rige a las afianzadoras contrato de fianza se rige por el Código Civil. </a:t>
            </a:r>
          </a:p>
          <a:p>
            <a:pPr marL="0" indent="0">
              <a:buNone/>
            </a:pPr>
            <a:r>
              <a:rPr lang="es-MX" dirty="0"/>
              <a:t>f)  Ley para regular las agrupaciones financieras rige grupos financieros estructuralmente. </a:t>
            </a:r>
          </a:p>
          <a:p>
            <a:pPr marL="0" indent="0">
              <a:buNone/>
            </a:pPr>
            <a:r>
              <a:rPr lang="es-MX" dirty="0"/>
              <a:t>3.- REGULATORIAS. Excepci</a:t>
            </a:r>
            <a:r>
              <a:rPr lang="es-ES" dirty="0" err="1"/>
              <a:t>ón</a:t>
            </a:r>
            <a:r>
              <a:rPr lang="es-ES" dirty="0"/>
              <a:t> a la regla (78 Código de Comercio limitado al comercio.</a:t>
            </a:r>
            <a:endParaRPr lang="es-MX" dirty="0"/>
          </a:p>
          <a:p>
            <a:pPr marL="0" indent="0">
              <a:buNone/>
            </a:pPr>
            <a:r>
              <a:rPr lang="es-MX" dirty="0"/>
              <a:t>a)  Ley de competencia económica (regula monopolios y concentraciones. </a:t>
            </a:r>
          </a:p>
          <a:p>
            <a:pPr marL="0" indent="0">
              <a:buNone/>
            </a:pPr>
            <a:r>
              <a:rPr lang="es-MX" dirty="0"/>
              <a:t>b)  Ley de protección al consumidor. </a:t>
            </a:r>
          </a:p>
          <a:p>
            <a:pPr marL="0" indent="0">
              <a:buNone/>
            </a:pPr>
            <a:r>
              <a:rPr lang="es-MX" dirty="0"/>
              <a:t>c)  TratadodeLibreComercio. </a:t>
            </a:r>
          </a:p>
          <a:p>
            <a:pPr marL="0" indent="0">
              <a:buNone/>
            </a:pPr>
            <a:endParaRPr lang="es-MX" dirty="0"/>
          </a:p>
        </p:txBody>
      </p:sp>
    </p:spTree>
    <p:extLst>
      <p:ext uri="{BB962C8B-B14F-4D97-AF65-F5344CB8AC3E}">
        <p14:creationId xmlns:p14="http://schemas.microsoft.com/office/powerpoint/2010/main" val="27121492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7239000" cy="4846320"/>
          </a:xfrm>
        </p:spPr>
        <p:txBody>
          <a:bodyPr>
            <a:normAutofit/>
          </a:bodyPr>
          <a:lstStyle/>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5. Por regla general es </a:t>
            </a:r>
            <a:r>
              <a:rPr lang="es-ES" b="1" dirty="0">
                <a:latin typeface="Times New Roman" pitchFamily="18" charset="0"/>
                <a:cs typeface="Times New Roman" pitchFamily="18" charset="0"/>
              </a:rPr>
              <a:t>consensual </a:t>
            </a:r>
            <a:r>
              <a:rPr lang="es-ES" dirty="0">
                <a:latin typeface="Times New Roman" pitchFamily="18" charset="0"/>
                <a:cs typeface="Times New Roman" pitchFamily="18" charset="0"/>
              </a:rPr>
              <a:t>en oposición a formal; si por excepción se celebra por escrito, traerá aparejada ejecución (</a:t>
            </a:r>
            <a:r>
              <a:rPr lang="es-ES" b="1" i="1" dirty="0">
                <a:latin typeface="Times New Roman" pitchFamily="18" charset="0"/>
                <a:cs typeface="Times New Roman" pitchFamily="18" charset="0"/>
              </a:rPr>
              <a:t>art. 1391, </a:t>
            </a:r>
            <a:r>
              <a:rPr lang="es-ES" b="1" i="1" dirty="0" err="1">
                <a:latin typeface="Times New Roman" pitchFamily="18" charset="0"/>
                <a:cs typeface="Times New Roman" pitchFamily="18" charset="0"/>
              </a:rPr>
              <a:t>fr.</a:t>
            </a:r>
            <a:r>
              <a:rPr lang="es-ES" b="1" i="1" dirty="0">
                <a:latin typeface="Times New Roman" pitchFamily="18" charset="0"/>
                <a:cs typeface="Times New Roman" pitchFamily="18" charset="0"/>
              </a:rPr>
              <a:t> VIII </a:t>
            </a:r>
            <a:r>
              <a:rPr lang="es-ES" b="1" i="1" dirty="0" err="1">
                <a:latin typeface="Times New Roman" pitchFamily="18" charset="0"/>
                <a:cs typeface="Times New Roman" pitchFamily="18" charset="0"/>
              </a:rPr>
              <a:t>C.Com</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6. Es </a:t>
            </a:r>
            <a:r>
              <a:rPr lang="es-ES" b="1" dirty="0">
                <a:latin typeface="Times New Roman" pitchFamily="18" charset="0"/>
                <a:cs typeface="Times New Roman" pitchFamily="18" charset="0"/>
              </a:rPr>
              <a:t>principal </a:t>
            </a:r>
            <a:r>
              <a:rPr lang="es-ES" dirty="0">
                <a:latin typeface="Times New Roman" pitchFamily="18" charset="0"/>
                <a:cs typeface="Times New Roman" pitchFamily="18" charset="0"/>
              </a:rPr>
              <a:t>y puede considerarse </a:t>
            </a:r>
            <a:r>
              <a:rPr lang="es-ES" b="1" dirty="0">
                <a:latin typeface="Times New Roman" pitchFamily="18" charset="0"/>
                <a:cs typeface="Times New Roman" pitchFamily="18" charset="0"/>
              </a:rPr>
              <a:t>preparatorio</a:t>
            </a:r>
            <a:r>
              <a:rPr lang="es-ES" dirty="0">
                <a:latin typeface="Times New Roman" pitchFamily="18" charset="0"/>
                <a:cs typeface="Times New Roman" pitchFamily="18" charset="0"/>
              </a:rPr>
              <a:t> de una posible compraventa</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7.Es </a:t>
            </a:r>
            <a:r>
              <a:rPr lang="es-ES" b="1" dirty="0">
                <a:latin typeface="Times New Roman" pitchFamily="18" charset="0"/>
                <a:cs typeface="Times New Roman" pitchFamily="18" charset="0"/>
              </a:rPr>
              <a:t>de tracto sucesivo</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5652120" y="3403373"/>
            <a:ext cx="1967219" cy="345462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32656"/>
            <a:ext cx="7239000" cy="5832648"/>
          </a:xfrm>
        </p:spPr>
        <p:txBody>
          <a:bodyPr>
            <a:normAutofit/>
          </a:bodyPr>
          <a:lstStyle/>
          <a:p>
            <a:pPr algn="just">
              <a:buNone/>
            </a:pPr>
            <a:r>
              <a:rPr lang="es-ES" dirty="0">
                <a:latin typeface="Times New Roman" pitchFamily="18" charset="0"/>
                <a:cs typeface="Times New Roman" pitchFamily="18" charset="0"/>
              </a:rPr>
              <a:t>Este contrato genera las siguientes </a:t>
            </a:r>
            <a:r>
              <a:rPr lang="es-ES" b="1" u="sng" dirty="0">
                <a:latin typeface="Times New Roman" pitchFamily="18" charset="0"/>
                <a:cs typeface="Times New Roman" pitchFamily="18" charset="0"/>
              </a:rPr>
              <a:t>ventajas y desventajas</a:t>
            </a:r>
            <a:r>
              <a:rPr lang="es-ES" dirty="0">
                <a:latin typeface="Times New Roman" pitchFamily="18" charset="0"/>
                <a:cs typeface="Times New Roman" pitchFamily="18" charset="0"/>
              </a:rPr>
              <a:t> para las partes:</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 </a:t>
            </a:r>
            <a:r>
              <a:rPr lang="es-ES" u="sng" dirty="0">
                <a:latin typeface="Times New Roman" pitchFamily="18" charset="0"/>
                <a:cs typeface="Times New Roman" pitchFamily="18" charset="0"/>
              </a:rPr>
              <a:t>El </a:t>
            </a:r>
            <a:r>
              <a:rPr lang="es-ES" u="sng" dirty="0" err="1">
                <a:latin typeface="Times New Roman" pitchFamily="18" charset="0"/>
                <a:cs typeface="Times New Roman" pitchFamily="18" charset="0"/>
              </a:rPr>
              <a:t>tradens</a:t>
            </a:r>
            <a:r>
              <a:rPr lang="es-ES" dirty="0">
                <a:latin typeface="Times New Roman" pitchFamily="18" charset="0"/>
                <a:cs typeface="Times New Roman" pitchFamily="18" charset="0"/>
              </a:rPr>
              <a:t> conserva la propiedad y se ahorra gastos de almacenamiento y publicidad, pero no recibe de inmediato el precio, ni garantiza la venta.</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 Por su parte, </a:t>
            </a:r>
            <a:r>
              <a:rPr lang="es-ES" u="sng" dirty="0">
                <a:latin typeface="Times New Roman" pitchFamily="18" charset="0"/>
                <a:cs typeface="Times New Roman" pitchFamily="18" charset="0"/>
              </a:rPr>
              <a:t>el </a:t>
            </a:r>
            <a:r>
              <a:rPr lang="es-ES" u="sng" dirty="0" err="1">
                <a:latin typeface="Times New Roman" pitchFamily="18" charset="0"/>
                <a:cs typeface="Times New Roman" pitchFamily="18" charset="0"/>
              </a:rPr>
              <a:t>accipiens</a:t>
            </a:r>
            <a:r>
              <a:rPr lang="es-ES" dirty="0">
                <a:latin typeface="Times New Roman" pitchFamily="18" charset="0"/>
                <a:cs typeface="Times New Roman" pitchFamily="18" charset="0"/>
              </a:rPr>
              <a:t> asume el riesgo de pérdida, tiene gastos de almacenamiento y publicidad, sin embargo no desembolsa el precio sino hasta que el bien se vende o llega el plazo pactado, amén de que percibe una ganancia en caso de vender la cosa a un tercero.</a:t>
            </a:r>
          </a:p>
          <a:p>
            <a:pPr algn="just"/>
            <a:endParaRPr lang="es-E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a:t>MERCANTILIDAD DEL CONTRATO.</a:t>
            </a:r>
            <a:br>
              <a:rPr lang="es-ES" dirty="0"/>
            </a:br>
            <a:endParaRPr lang="es-ES" dirty="0"/>
          </a:p>
        </p:txBody>
      </p:sp>
      <p:sp>
        <p:nvSpPr>
          <p:cNvPr id="3" name="2 Marcador de contenido"/>
          <p:cNvSpPr>
            <a:spLocks noGrp="1"/>
          </p:cNvSpPr>
          <p:nvPr>
            <p:ph idx="1"/>
          </p:nvPr>
        </p:nvSpPr>
        <p:spPr/>
        <p:txBody>
          <a:bodyPr/>
          <a:lstStyle/>
          <a:p>
            <a:r>
              <a:rPr lang="es-ES" dirty="0"/>
              <a:t>El contrato consignatario se considera de naturaleza mercantil porque suele celebrarse entre comerciantes y leva implícito el fin de lucro, atento a lo dispuesto en el </a:t>
            </a:r>
            <a:r>
              <a:rPr lang="es-ES" b="1" i="1" dirty="0"/>
              <a:t>art. 75, </a:t>
            </a:r>
            <a:r>
              <a:rPr lang="es-ES" b="1" i="1" dirty="0" err="1"/>
              <a:t>fr.</a:t>
            </a:r>
            <a:r>
              <a:rPr lang="es-ES" b="1" i="1" dirty="0"/>
              <a:t> I </a:t>
            </a:r>
            <a:r>
              <a:rPr lang="es-ES" b="1" i="1" dirty="0" err="1"/>
              <a:t>C.Com</a:t>
            </a:r>
            <a:r>
              <a:rPr lang="es-ES" b="1" i="1" dirty="0"/>
              <a:t>.</a:t>
            </a:r>
            <a:endParaRPr lang="es-ES" dirty="0"/>
          </a:p>
          <a:p>
            <a:pPr>
              <a:buNone/>
            </a:pPr>
            <a:r>
              <a:rPr lang="es-ES" dirty="0"/>
              <a:t> </a:t>
            </a:r>
          </a:p>
          <a:p>
            <a:r>
              <a:rPr lang="es-ES" dirty="0"/>
              <a:t> Aunado a lo anterior, los bienes objeto del contrato son de naturaleza comercial; p. </a:t>
            </a:r>
            <a:r>
              <a:rPr lang="es-ES" dirty="0" err="1"/>
              <a:t>ej</a:t>
            </a:r>
            <a:r>
              <a:rPr lang="es-ES" dirty="0"/>
              <a:t>: libros, automóviles, joyas, obras de arte, etc.</a:t>
            </a:r>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075240" cy="1143000"/>
          </a:xfrm>
        </p:spPr>
        <p:txBody>
          <a:bodyPr>
            <a:normAutofit/>
          </a:bodyPr>
          <a:lstStyle/>
          <a:p>
            <a:r>
              <a:rPr lang="es-ES" i="1" dirty="0"/>
              <a:t>DISTINCIÓN CON LA COMPRAVENTA.</a:t>
            </a:r>
            <a:endParaRPr lang="es-ES" dirty="0"/>
          </a:p>
        </p:txBody>
      </p:sp>
      <p:sp>
        <p:nvSpPr>
          <p:cNvPr id="3" name="2 Marcador de contenido"/>
          <p:cNvSpPr>
            <a:spLocks noGrp="1"/>
          </p:cNvSpPr>
          <p:nvPr>
            <p:ph idx="1"/>
          </p:nvPr>
        </p:nvSpPr>
        <p:spPr>
          <a:xfrm>
            <a:off x="251520" y="1412776"/>
            <a:ext cx="7444680" cy="5042960"/>
          </a:xfrm>
        </p:spPr>
        <p:txBody>
          <a:bodyPr>
            <a:normAutofit/>
          </a:bodyPr>
          <a:lstStyle/>
          <a:p>
            <a:pPr algn="just"/>
            <a:r>
              <a:rPr lang="es-ES" dirty="0">
                <a:latin typeface="Times New Roman" pitchFamily="18" charset="0"/>
                <a:cs typeface="Times New Roman" pitchFamily="18" charset="0"/>
              </a:rPr>
              <a:t>	Las principales diferencias entre el contrato consignatario y la compraventa mercantil, son las siguientes:</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1) Atendiendo a </a:t>
            </a:r>
            <a:r>
              <a:rPr lang="es-ES" u="sng" dirty="0">
                <a:latin typeface="Times New Roman" pitchFamily="18" charset="0"/>
                <a:cs typeface="Times New Roman" pitchFamily="18" charset="0"/>
              </a:rPr>
              <a:t>la intención</a:t>
            </a:r>
            <a:r>
              <a:rPr lang="es-ES" dirty="0">
                <a:latin typeface="Times New Roman" pitchFamily="18" charset="0"/>
                <a:cs typeface="Times New Roman" pitchFamily="18" charset="0"/>
              </a:rPr>
              <a:t> o propósito inicial de las partes, ya que en la compraventa el vendedor transmite la propiedad al comprador, cosa que no acontece entre el </a:t>
            </a:r>
            <a:r>
              <a:rPr lang="es-ES" dirty="0" err="1">
                <a:latin typeface="Times New Roman" pitchFamily="18" charset="0"/>
                <a:cs typeface="Times New Roman" pitchFamily="18" charset="0"/>
              </a:rPr>
              <a:t>consignante</a:t>
            </a:r>
            <a:r>
              <a:rPr lang="es-ES" dirty="0">
                <a:latin typeface="Times New Roman" pitchFamily="18" charset="0"/>
                <a:cs typeface="Times New Roman" pitchFamily="18" charset="0"/>
              </a:rPr>
              <a:t> y el </a:t>
            </a:r>
            <a:r>
              <a:rPr lang="es-ES" dirty="0" err="1">
                <a:latin typeface="Times New Roman" pitchFamily="18" charset="0"/>
                <a:cs typeface="Times New Roman" pitchFamily="18" charset="0"/>
              </a:rPr>
              <a:t>accipiens</a:t>
            </a:r>
            <a:r>
              <a:rPr lang="es-ES" dirty="0">
                <a:latin typeface="Times New Roman" pitchFamily="18" charset="0"/>
                <a:cs typeface="Times New Roman" pitchFamily="18" charset="0"/>
              </a:rPr>
              <a:t>; la traslación de la propiedad del bien consignado a un tercero es un resultado natural e incluso eventual del contrato.</a:t>
            </a:r>
          </a:p>
          <a:p>
            <a:pPr algn="just">
              <a:buNone/>
            </a:pPr>
            <a:endParaRPr lang="es-ES"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4906888" cy="5907056"/>
          </a:xfrm>
        </p:spPr>
        <p:txBody>
          <a:bodyPr/>
          <a:lstStyle/>
          <a:p>
            <a:pPr algn="just"/>
            <a:r>
              <a:rPr lang="es-ES" dirty="0">
                <a:latin typeface="Times New Roman" pitchFamily="18" charset="0"/>
                <a:cs typeface="Times New Roman" pitchFamily="18" charset="0"/>
              </a:rPr>
              <a:t>2) Por el tipo de </a:t>
            </a:r>
            <a:r>
              <a:rPr lang="es-ES" u="sng" dirty="0">
                <a:latin typeface="Times New Roman" pitchFamily="18" charset="0"/>
                <a:cs typeface="Times New Roman" pitchFamily="18" charset="0"/>
              </a:rPr>
              <a:t>bienes</a:t>
            </a:r>
            <a:r>
              <a:rPr lang="es-ES" dirty="0">
                <a:latin typeface="Times New Roman" pitchFamily="18" charset="0"/>
                <a:cs typeface="Times New Roman" pitchFamily="18" charset="0"/>
              </a:rPr>
              <a:t>, ya que en la compraventa pueden ser bienes muebles de cualquier tipo e inmuebles, en tanto que en el consignatario, exclusivamente </a:t>
            </a:r>
            <a:r>
              <a:rPr lang="es-ES" u="sng" dirty="0">
                <a:latin typeface="Times New Roman" pitchFamily="18" charset="0"/>
                <a:cs typeface="Times New Roman" pitchFamily="18" charset="0"/>
              </a:rPr>
              <a:t>bienes muebles</a:t>
            </a:r>
            <a:r>
              <a:rPr lang="es-ES" dirty="0">
                <a:latin typeface="Times New Roman" pitchFamily="18" charset="0"/>
                <a:cs typeface="Times New Roman" pitchFamily="18" charset="0"/>
              </a:rPr>
              <a:t> no consumibles por el primer uso.</a:t>
            </a:r>
          </a:p>
          <a:p>
            <a:endParaRPr lang="es-MX" dirty="0"/>
          </a:p>
        </p:txBody>
      </p:sp>
      <p:sp>
        <p:nvSpPr>
          <p:cNvPr id="121858" name="AutoShape 2" descr="data:image/jpeg;base64,/9j/4AAQSkZJRgABAQAAAQABAAD/2wCEAAkGBxQQEhUUEhQVFBUWFxcXFRgYGBUcHBcYHBgYHBgYGBUYHCgjHBslGxkcITEhJikrLi4uFx8zODMsNygtLiwBCgoKDg0OGxAQGywmHyYsLCwsNiwsNCs1LCw0LCwsLCwuLC4vLCwsNCwsLCw0LCw3LCwsLywsLCw0LCwsLCwsLP/AABEIANgA6gMBIgACEQEDEQH/xAAcAAACAgMBAQAAAAAAAAAAAAAABwUGAQMECAL/xABHEAACAQICBQYLBQcDAwUAAAABAgMABAURBhIhMUEHEyJRYXEVMjRCVHOBkZOy0RRSYqGxIyRDU3KCwTNj8AiSohZEg8LD/8QAGgEBAAMBAQEAAAAAAAAAAAAAAAECAwQFBv/EACsRAQACAgEDAwMDBQEAAAAAAAABAgMRIQQSMUFRYRMyoWJxkRUigbHBFP/aAAwDAQACEQMRAD8AaGA4LbtbQM0EJJijJJjQkkqMyTlUh4BtfR4fhp9KNHPJLf1MfyCpGgjvANr6PD8NPpR4BtfR4fhp9KkaKCO8A2vo8Pw0+lHgG19Hh+Gn0qRooI7wDa+jw/DT6UeAbX0eH4afSpGigjvANr6PD8NPpR4BtfR4fhp9KkaKCO8A2vo8Pw0+lHgG19Hg+Gn0rZi+KxWkZlnkWNF3lj+Q6z2UtcS04usQzWxX7NBu5+QdNx/tod3eatSlrzqsKXvWkd1p1C3Y7cYZZDO4S2QnxV5tCzHqVAMzS80p08jiA+zYZEofPUknjQZ5cRGBn78q3WGDxxMX2ySnxpZDrOfad3cK0aU4Z9pt2UbXXpp/UOHtGyu3/wANopMzPLz/AOpVnJERHHuquHadzJOjzR2zxaw5xBbxDocdU5Z5gbd/CvQFphVnKiukEDI6hlIjTaCNnCvKn/D2U4uRDSvMGwlbaubW5PFfOj9m8dh7K4Hpmf4BtfR4fhp9KPANr6PD8NPpUgKzQR3gG19Hh+Gn0o8A2vo8Pw0+lSNFBHeAbX0eH4afSllpyI2vhBFGkcduivJqKql5Hz1VYr5oUZ5biSOqm9Si0ytzDicutuuY45Iz1tGNR17wNU+01h1M2jFM1bdPETkiJRUMDyuyW9s07IAZNQKAme4Ets1uwVG31xHIjRoCJydVIwCJBJnsBXqz38MqtGiGOjDrhxL5PcupL/ypMgo1/wADZDbwNNRbWPW5wImsfP1Vzy/q31hhw1vWtotP8tsuW1bTWYhH2WAwc2nOW8Gvqrr/ALNPGyGfDrrf4BtfR4fhp9KkaK7nGjvANr6PD8NPpR4BtfR4fhp9KkaKCN8A2vo8Pw0+lJzHIVW5nACgCWQAALkAHOQAyp60jsf8qn9dL87UDg0c8kt/Ux/IKkajtHPJLf1MfyCpGgKKKKAooooCiiigKgNMtKocMgMkpzY7I4x4zt1Ds6zW3SzSKLDrdp5Tu2IvF34KK80Y/jc19M087azHcPNReCqOrt40HRpPpPcYjKJLhvFP7OMeIncvE9vGrzotjgu4tuSyIAHUfkwHUaVtdGH3r28iyRnJlPsI4g9hrfp884rb9PVzdV00Zqa9Y8HHWa4cJxNLmISpsHnD7p4g9VRt7pHrEpaqJWGwyHZGvt87uFezOWkRFtvAp0+S9+yI5VvTnBeZk55Bkkh6Q+6/0NV2yuHikSSIkSIwZCM9hHd+lXNsPMp1rmRpm6jmEHdGKrOKTTRuYyQgG4IAoI4HZtPvryM9I7u7Wol9Lhx3pjit53L0boPpMmJWqyjouOjKnFHG8dx3irCK8u6FaUyYZciVc2jbJZk+8vWPxDeK9MYZiEdzEksTB0cAqR1fWuZd10Um+UTTWe6u47HDJGDB9V3jyzZ+KhvuKNpPX3U37VCqKGOswUBj1nLaaDbUJpTo7HiEPNvmrKdaKQeNG43MP8jiKm6KBGSwujvbXSASqOmuXRkQ7pE61PVwNWLQjSg2jpaXLEwudW2lY7UPCGQ/K3sq36X6MrfxDI83PH0oZctqt1HrQ7iKVkkZbnILiPUkXZLGfydDxU7wa8+9Z6e3fX7Z8u6toz17bfd6HpnWaW+gWlTRMtldvnnstpm/iD+W5/mDgeIpj513VtFo3DjtWazqWaKKKsqKR2P+VT+ul+dqeNI7H/Kp/XS/O1A4NHPJLf1MfyCpGo7RzyS39TH8gqRoCiiigKKM6KAooooE/wAttpLz1vNIpe0RSpy3JIT4zjqy40q8Tw/msmU60beKf8GvVt5bLKjRyKGRgQyncQd9IbTLRY4XLzZzeymOUTH+Ex/hsf0Nb4uy0dluPafn5+GGXvrPfXn3j4+Pn/Ze0V04jZmF9U7R5p6x9a3wWxTzdaXeAd0Y4F+3sNZzSYtqW1LReImvhmzAjGUrsqORnGp8YcC3UP1q5xIqqAoAXLYBuyqlOkSkmRzK53hN2fa53+yu+G+uWULEgRRsBPV3tvrow21Otb/bmVpvTHG7ahacqjccsVmTayqy+KSQPYc+Fa7HRO/uvObLrOYHv2flVlw7knTfczu34U2f+Rqc2eKxq0fn/kJpljJ9sbLdrONP9SZe5AWPvOyprCLnEY7WZbQTraMc3bV8UcSp35Eb9Wm1hmhtlb5GO3QsPOfpn3tW/SbCWvIRArmNGdedK7CYhtZVy3Z7BXnzlieIhp9KdObkm0dsYIRPbSLcysMnl3FetAh2oPzNMKlHc6NHCT9swzXzT/XgZiyzRjxsvxgbRTNwPFo7yCOeE5pIoYdnWD2g7KvFonwztWazqXfRRRUqiqvppot9tUSREJcxg82/BhxjfrU/lvq0UGomImNSmJmJ3BESxCZXimQo6HVkQ7GjcbQQR7wwq8aA6WszCzu2/bqP2Uh2CdB/+gG8cd9d+m+iZuf3i3yW5QZZcJl/lv8A4PA0t5I1uEy6Ubo2zg8Mq/oQfeK8/nprfon8O3jqK/qg+M6xnS3wTlDbmWgnXO+XJYlGeVwTsV1y3D73VkasmjWkhnWVZlCTwSGOVUzKk5BlZSeBBrvi0TG9uPtnellpHY/5VP66X52pvYPjUdyZFXWV4m1ZEYZMpIzB7QRtBFKHH/Kp/XS/O1WVODRzyS39TH8gqRqO0c8kt/Ux/IKkaArBrNU3lN0oawtlSDbc3Dc1AOone/soJLE9LbeCZYMzJKzIjKgz1NY5LrtuXjs37KnxSjvsLXDLWz25sL2B7mQ73dyQzMeOROXspuA1ETtNo0zRRRUoBqOx7B4r2B4Jl1kcZHrB4EdoqRqM0kxhLK2luJN0ak5dZ4D2mg8747hb2E8kN0xJiH7uchlIpOxx2jd2EVG29k8wzY83Fv28e057z2mu9ruS+lkvLttbaSAdygblA+6N3aa+8Csmxa7SDMrFtZ8uCLv/ALjurq1FaRfLzvxHv+/w5u+1rfSxca8z7ft8u/RbR5rtv3aMCNTk9xIDl2hB5x7tlM6ywW3sY2kK65RSzO+RY5DM5DcvsrZhOKWuv9kttvMrkQikxpls1TINmt2VJ3MAkRkbarKVPcRka4svU3vx4j2jh24ulx058z7zyqGCYNPfBbq+mmXX6cMETtGsSHxNYrtZiNu2rlGuqAMychlmdpPea0yyLBEWY9GJMyfwovV3CoLRDTOHEzIsaOjRgNk2XSVs8mBHdurGdzy3jUceqy0AUVpN0vOc3nk5GsoPnDiV68uNVWVPDdP0mxBrLmWA1nQOSMyyA62acFORFd2gR+xX91Ybon/erccAGP7RR3NtqZTDIVlMyxRiVhkZAo1iO1qgtI25nEMNuBs/avbufwyLmAfao99aUmN8Mr1nt5MqisZ1mt3OKKxnXPiF9HbxtJK4RFGbMTkAKDoNKPHLA4niUwtj9migyjuZ1y1ppMswqruzUedU7Jp22IKIsJQvMw6UkilY7cZ+M+e8ngori5P9aNJ7efZdRzyNOPva5zV161I3H2VTJ9q+OP7ndhmCWmGo8oAXIEyTSNm5HHNjuHYK5NCY2k+03jZqt1LrxodmUarqq5z3FgM+6unTsA2E+a65yXVTLPWfWBVcuOZqtJjEmIxDnri1srUgB1jlzldRvTblzY4bNtZRG4bWmIlYNB74TX19dL/osYrdG4MY89Zh1jNss+yqrj4/ep/XS/Oas2E3sVxzcFgMrWErzkoBCdEgrHGT4xLAEnqHbVPxW6Ek8rjIhpHYbetia0rfTO1d8nRo55Jb+pj+QVHaUaa2mHZCaTOQ+LEg1nbuUf5riuLmVbC3WKRIM4Y9eZsv2a6g2qp3ueGdVGxt1hYth9jJdTN411cnVDHrDP0j7BlVptpSKzKUGmmJ3W20w8RIdz3L5Zjr1B9a5rXR69nvYbvEJoXMAYRxxqwCk8cz27a78KXEzMpuntUj2lo4wWc7Dl0yd2eXCrFWVry2rjjyjNJsJF5azQbi69E9Tjap94rh0K5RIZFitrotFcoObkLAhOcU5auvu1mAzAqQ0ixUWltLNlmVXoD7znYigdZY1DX1jFheDStdok80/TlDjPnJ5Nw7lzy7AKti8K5tbMaG6RyyqysV8YAgkd4Fbc68lYVis9rJzsErxycWBPS7GB8Yd9NfRXllUgJfx6p/mxjNT2sm9fzrVib9Lrl0dhhwA8UzRhu7M5fnV1wnGoLtQ0EqSg/dYE+0bxXzpDg0d9bvbzA6jjeN4PBgesGg8wzXH7qijizBvZt/zU/yVygXckZzPOwOoAORYjI6oPAndUze8jF4r5RTROmexm1lIHaBsJ7q7NAtCIMpZJiZJIrh4lZWZQpjyBIA25k1ObJ3Rz7RCMOPtnUe8z/K1YHgk0TiSSbUUDo2sKqsSdjHLNyOs8asFAFFcczt3RGmHUEEEZgjIg7iDvBFR+EYFb2ev9niWPXObZZ7eraeHZUjXBjmKJZwSTyeKi55cWPmqO0nZQnXmXeKqPKHiKwJbyKw55LmMoo2sVJylGqNpGpnUnoro7c3Krc4hNKrPkyW8baiRLwDZbWbLfnVmTRq1E4ueYj58DISZdL39fbW1cep5YWy7jhSptP7RGylW4iHBngkC+/KobTnSi0litWhuIn1buJzkwzVVPSJHDZTgmhVxk6hh1MAR7jUV/6VstfnPssGtvz1F/TdVoxxE7VnJMxqUHbaXSXE8LRLqWjy80rOCGuGKsS0anaEXV38autJ3S3lAgjxKMhWlis1YIserk07DVO07MlXMe2qzpHyqXt3msZFtGcxkm1yO1zu9lXZm3pjp/a4aCrNzs3CJCCf7j5o76RelumNzibZzNqxg5pEvir2n7x7TVfJ2knMknMknMk9ZJ3migsugOlbYZch9phfJZl/D98dop06XWoAjxO26TRJ+0C/xrZsiw7So6Q7iONecacnJDphGtnPBduAlquuGb+Sxyyy45Ns9oppPhddRJNRxkwGToeG0bD7jVWx6wtLeVpXwwTKRrGWKNWIPna8eYy78q6MCwO9MZ+yXqc0rsIlli1xzR2x6rKQctQjfXVPodiFwNW4xEJGfGW3i1CR1azEnLurGMcxLackTCpYnpdPdWzLYQiCMqQGYrr5cVjRdintNVy2CBFCq4AUZBjtAy2A7N9WzSjQpsJAnsw8lsAPtEZOsy/7y/5FV7nw/SVs1baD1g7Qais3paYnx6Fu21YmJ59TNSVhbwasXPPzUeqpyCjoLkWdtgHcCeyo64wS7uNt3emJP5VtkigdTTP0m79lWfDrBpLW3KOEJhjzOWfmDcN1fEmhFtKc7jnLk/7rsV9ka5L+VW7J2jvjSoWU+E4YzMtwgkYarFpnlYjflvOW2tz8pGHDZz5PdG5Hvyq5w6I2KDJbS3H/AMafSsTaIWLDbaQfDUfoKn6ceqPqz6KPDisOL3tpDbuZIoS1zP0SBmmyJTrD7xz/ALar3LpjnO3Mdqp6MK67j/cbd7l+arzFgBwu4lns7eIRPzaydLV1IlDM7gHPM5ndSFxnEDdXEs7b5XZ/YTsHuyq8RqNKTO53LjoooqUPqKQodZGZG61JB94qy4byhYjb+LdM46pQH/M7fzqsUUDMs+Wm7XLnIIJO0a6H9SK+dF+UKJLm4MyGGG4cSjI64jkyAbcB0Wyz3bDS1oqJjcaTE6ncH02n1hrxos4Yu2rmA2S57izEDIZ7PbU7iMxjQuAW1OkyjaWTztXrOW2vNBFMvQLlDEYW3vGOqMhHMeA4LJ2firK2PXMNa5N8SY/hHNBJFFJPEwzSSHUcMOGzWBB7MqjYcEuMSuInuojb2kDc4kLlS88g8VpFUkKi7wMztrRJhM9s5uMLlQCQ60lu5zhlJ2loyP8ATY9mzbW9eUeSPo3OG3aPx1AHU/0sDuq1Yr5hW838SYNUflL07GGIqRar3L5FUOZCrxZgOvcBxzrml0xvroatnYvDn/GuSFVe0IpJY9myou25O4jcLc3M8txLmHfWy1WcbRs36o4LVpvEK1pMpSLTTEVUB8JdmIBzjmj1TmPxbRS50v5Sr2614dlsgJV1jObHI5EGT6ZVc+UDTNbONoYW1rlhls2iEHZrMRuPUOuklUUmZ8l4iJ1AAoooq6ooor6jQsQqgsx3AAknuAoPmrtyP2kkmIKVjMkIR0nzGaBWAIDZ7CcwNlSeiPJJPcasl4Tbx79Qf6jDt4L+tOvB8IhtIligQRou4Dj2k8T2miHXHGFGQAA7K+qzRQfJXPYdxpF4zaolxMqqAqyyAAAZABiABs3ZU9qR2P8AlU/rpfnagb+jnklv6mP5BUlUdo55Jb+pj+QVI0BRRRQaL21WaN432q6lWy2bCMjt7qSelHI9NDm9k3PJ/LY5OO5tze3bTzrGVB5EvrOS3bUmjeJup1I92ew+ytNeuL7D4p11Zo0kXqdQR+dUrGOSPD58zGr27f7TdH/sbNfcKDz5RTSxHkTuFJ5i5jkHASKyH3rmPyqBn5K8TX+Cjf0yr/8AbKgpdFTmNaIXtlHztzCY01guesh2ncMlJqDokUUUUDB5MbG9mjmNjchHiZQYJQTG6kZgj7pz6qnpuUO4tZXgu7POWPLX5mTMbRmCNbrrX/0+ode7PDKMe3bVf06u1GKXjMwGTRr35KNgFZ5I43p09JSMmWKWtqOef8fKxPypjzbOYntZR+dQuJ6aX1yCq6trGd+p0pCP6jurXg+i1/e7YYeaj4ST5qD/AEplme+o3FLS5sjq3lu8XAOBrRnuYVnq2txD0cdOh+p23yTP4j+VtwPAUk0buHCgyvzsrOdrMYpSVzbfuWlIDXoXQa3ywBAfPglb2Nrn/NJzk40c8I3ccTZ80q682RI6IGxcxuzNdDxVdJrswzC5rptW3hklP4FJHtbcPfXpCw5P8OhOaWkRPW41z73zqxQW6oNVFCgbgAAPcKIJDR3kcuJSGu5FgX7idJz3ncPzpq6NaHWmHj9hEA3GRuk5/uNT2VZoMZVmiigKKKKApHY/5VP66X52p40jsf8AKp/XS/O1A4NHPJLf1MfyCpGo7RzyS39TH8gqRoCiiigKKKKAooooCsGs1g0Cu5fbwLaQRcZJtb2Ipz/MikfVz5WNIxfXzBDnFADEh4Fs+m3v2eyqZRIoorBNA9uQay1LKWX+bMcu5ABVttNDbRLmS6MQeaRi5d+lqnqQHYtZ0Ewn7JYW8J3iMFv6m6Rz9+XsqfohBaYYdc3FuY7Of7PLmpD5Z7AdoqTjtA0SpNlJ0QH1gCGOW05HrNRGlWIXkLQCzt1nDyBZiWy1E+9vqwighNI9S2w+41FCJHBJqqBkAAhyAFUTkAwrUtZbgjbI4Rf6UH1NT3LJf8zhco4yskQ9rZt/4g1s5IIwuFW+XHXJ79c0F0ooooCiiigKKKKAooooCkdj/lU/rpfnanjSOx/yqf10vztQODRzyS39TH8gqRqO0c8kt/Ux/IKkaAooooCiiigKKKwaANL/AJWtMvsVvzETfvEwIGW+NPOc9R4CpHTzTyHDEK5iS4YdCIcPxP1L+tedcRvpLmV5pmLyOc2J/QDgBwFBz/8AP+dtFFFEirZyY6Om/vkBGcUJEkp4bD0V7yfyBqs2do8zhEGZPuA6yaaGguOeBiY5gGtZCC8oHSifLLN8t8fbwoHWKK+IJldQykMrDNSDmCOBBrixrGoLNNe4kWNdwz3sepVG0nuohw2WlMU17NZKkgkhUMzFegc8tgb2ip6q7o5pdbXrsseaSgZ6ki6rsnBgDvH6VL4niCW0Mk0pySNSzHsAoE7y9YyHmgtVOyMGV/6m2ID7Mz/cKs/IZiIksDFn0oZGBH4W6S/5pLaRXUtxcPcTqVac64z+6fFUdy5DKpTk/wBKzhdzzhBaJxqzKN+XBgOsfnQenKK4MIxeG7jEkEiyKeIO7sI3g130BRRRQFFFFAUUUUBSOx/yqf10vztTxpHY/wCVT+ul+dqBwaOeSW/qY/kFSNR2jnklv6mP5BUjQFFFFAUUUUAaq+nXhExZYbzWsQdYt4/9mfRz76tFFB5XxPRy/V2ae2uC5ObMVZsz16y551HDDZicuZmz6ubf6V6zurhI1LyMqKozLMQAB2k0stK+VWMgw4aDPM2znNXoJ2j7x/KgSstu6PqMrK+YGqRkczuGVWCz0TY7ZXy/Cu0+81I4RgpRzNO3OTMSxJOeRO8k8TU0KnQ57KySBdWNchxPE95reQDvAIOwg8eys0VI+8Ixi8w9WitCjRP4iy55QMfOTLev4a5OYZ5OenkaeY+e/m9iLuUd1dFfHOdLV4gZns6vftoNdzb6+qwZkkQ5xyKcmQ9YPV2cakcYx+5voY4LhVVEIMpU+UMPF2eavEjieyuWimhovbRZkKOMx+YPWOqqHimGPBJqkFgfEIB6Q7uvsph1ou7cuAVJSRCGjcb1cbj/AIoN/JboBcNKl1PzkESnWVM2VpTw1lG5O/fTyqrcn2lHhG3zkAWeI83Oo4MPOHYRtq01UFFFFAUUUUBRRRQFI7H/ACqf10vztTxpHY/5VP66X52oHBo55Jb+pj+QVI1HaOeSW/qY/kFSNAUUVx3+Jw2+rz0qR651V12A1j1DPeaDsorArNAVg1mvmRwoJJyAGZPUBvoEXyr4rJfYgLJWIhhy1gDsZyNZmYccgQAK+LKySFdWNQB18T3movDpRc3t3dDaryNqHsJ2f+IFTdTABRRRUgoor4mlVFLMQFAzJPVQaMSvlgjLtw2KPvHgBXzhSdDWLB3fpOVIIzPDZwA2CrFyeaLriGteXcYaAgpbROMwR50pB4ncKksb5JIDm9jI9pJwAJaM/wBpOwd1RsVeio67+1WVyLW6RXcjMPGR4v3mHAd+VSNSCiiig16P4ibDFYJN0Vz+xl6s/MY9ueXvNPavO2lKE25ceNEyyL3g0/cIuuegikHnxo3vUGokdlFFFQCiiigKKKKApHY/5VP66X52p40jsf8AKp/XS/O1A4NHPJLf1MfyCpGo7RzyS39TH8gqRoClT/1A2mta20nBJsj2ayMB+eVNaoLTTARiFnNbnYzLmh6nG1T76Cj8lHKCJlW0u3ymUZRO2wSrwU/jH501BXkGaJo2KOCroxDDcVZTty7c+NT+H6a30eqn2ycRjZsKkgdhYGg9OXE6xqWdgqjaSSAB7TSY5QuUFr4myw8kxtsllHnDiqngnW3HdUHdWD3YDXF5PcIdoBYBT7Frus7KOEasahR+Z7zxqdD4wyyWCNY14bz1nia6qKKkFFFfE0gQFmIAAzJPCg+nYAEk5AbyeFcejOEPjdzq5FbKIgyt/MPBM+s/kK4cNsJ8an5i3BS3UjnZCNgHb1seC+00/MBweKyhSCBdVFHtJ4sTxJqJHbbwrGqogCqoAUDcANwr7NZoqAsNMOTqQyy3lpclZWzaRZdqkAbg3mjZ3VScBxNrhCWUDVOWsD0WP4aYHLZjht7IQRnKS5bU2b9Te/v3e2qRhtoIYkQcAM+/jUwOqiiipHJiyZwSj8DfpTe0BfWw2zJ/kR/KKT+OSatvMfwN+ewU6dFLYxWVtGRkVhjB7wozqJEtRRRUAooooCiiigKR2P8AlU/rpfnanjSOx/yqf10vztQODRzyS39TH8gqRqO0c8kt/Ux/IKkaAooooFlym8m/20m5tclny/aJuEoHHsft40jrq3eJzHKjI6+MrDIivXxqC0m0TtcQXVuIwSPFcbHXuYUHnbRrGOZPNyH9mx2H7h+lXQVXeUTQ2PCnRUuOd5zMhGA11XrOWzLhWnRfGd0Mh9Wx+U/4qYkWiisMchmdgG/Ph7ahZ8cMjiG0Rp5TsGqMx/zt3VIksQv0gXWkOXUOJPYK59HdF7rHHDtnBZg+Nxb+gHxj+LcKteifJUWYXGJtzj7CIQeiOrXPHuGympDEEAVQFUDIADIAdQFRsceB4PDZQrDAgRFHtJ4ljxJ66kKKKgFFFFAjuVW55/GIYfNhjU5cM2JY/oKwa5dOejjz57M1TL2pl+ora1yg3uo/uFTA20VxvikK75U99aHx+3H8QHuBNSJGDDjeXFvbDaHkEkvZFGQWz7zkPbTzUZUqdB9J8Mtg0klygnkyDZhhqKNyDZ7T1k1aZOUvDF/92h7tY/4qJFuoql4Zym2Nzcx20LSO8hIU6hC5gE7z3VdKgFFFFAUUUUBSOx/yqf10vztTxpHY/wCVT+ul+dqBo4DjVuttArTwgiKMEGRAQQozBGdd/h619Ih+In1oooDw9a+kQ/ET60eHrX0iH4ifWiigPD1r6RD8RPrR4etfSIfiJ9aKKCjcpuCWmJRc5FcQC6jB1DzidMcY2OfuPA0jTaSD+G4y6lO/2f4oooLro9orLf6rXt5Hbw/dMic4w/oz6PedvZTc0dtcMw9NW2kt0+83OIWbtZiczRRQTIx619Ig+In1rPh619Ih+In1oooDw9a+kQ/ET60eHrX0iH4ifWiigPD1r6RD8RPrR4etfSIfiJ9aKKBM8tduktzDPbssutGUfmyGIKnNSdXdmCaXYsZCR+zbaQNqnZmePZRRQSOM6MzWp283KvB4XRx7VB1gfZUaLSQ/w3/7W+lYool9fY5P5b/9rVusMJmncIiZHrkIjUdpZ8vyzooog6OTzRiyw39rLc28tyRlrc4mrGPuxgn3neavnh619Ih+In1oooDw9a+kQ/ET60eHrX0iH4ifWiigPD1r6RD8RPrR4etfSIfiJ9aKKA8PWvpEPxE+tJzG5Va4nIYEGWQggjIguci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21860" name="AutoShape 4" descr="data:image/jpeg;base64,/9j/4AAQSkZJRgABAQAAAQABAAD/2wCEAAkGBxQQEhUUEhQVFBUWFxcXFRgYGBUcHBcYHBgYHBgYGBUYHCgjHBslGxkcITEhJikrLi4uFx8zODMsNygtLiwBCgoKDg0OGxAQGywmHyYsLCwsNiwsNCs1LCw0LCwsLCwuLC4vLCwsNCwsLCw0LCw3LCwsLywsLCw0LCwsLCwsLP/AABEIANgA6gMBIgACEQEDEQH/xAAcAAACAgMBAQAAAAAAAAAAAAAABwUGAQMECAL/xABHEAACAQICBQYLBQcDAwUAAAABAgMABAURBhIhMUEHEyJRYXEVMjRCVHOBkZOy0RRSYqGxIyRDU3KCwTNj8AiSohZEg8LD/8QAGgEBAAMBAQEAAAAAAAAAAAAAAAECAwQFBv/EACsRAQACAgEDAwMDBQEAAAAAAAABAgMRIQQSMUFRYRMyoWJxkRUigbHBFP/aAAwDAQACEQMRAD8AaGA4LbtbQM0EJJijJJjQkkqMyTlUh4BtfR4fhp9KNHPJLf1MfyCpGgjvANr6PD8NPpR4BtfR4fhp9KkaKCO8A2vo8Pw0+lHgG19Hh+Gn0qRooI7wDa+jw/DT6UeAbX0eH4afSpGigjvANr6PD8NPpR4BtfR4fhp9KkaKCO8A2vo8Pw0+lHgG19Hg+Gn0rZi+KxWkZlnkWNF3lj+Q6z2UtcS04usQzWxX7NBu5+QdNx/tod3eatSlrzqsKXvWkd1p1C3Y7cYZZDO4S2QnxV5tCzHqVAMzS80p08jiA+zYZEofPUknjQZ5cRGBn78q3WGDxxMX2ySnxpZDrOfad3cK0aU4Z9pt2UbXXpp/UOHtGyu3/wANopMzPLz/AOpVnJERHHuquHadzJOjzR2zxaw5xBbxDocdU5Z5gbd/CvQFphVnKiukEDI6hlIjTaCNnCvKn/D2U4uRDSvMGwlbaubW5PFfOj9m8dh7K4Hpmf4BtfR4fhp9KPANr6PD8NPpUgKzQR3gG19Hh+Gn0o8A2vo8Pw0+lSNFBHeAbX0eH4afSllpyI2vhBFGkcduivJqKql5Hz1VYr5oUZ5biSOqm9Si0ytzDicutuuY45Iz1tGNR17wNU+01h1M2jFM1bdPETkiJRUMDyuyW9s07IAZNQKAme4Ets1uwVG31xHIjRoCJydVIwCJBJnsBXqz38MqtGiGOjDrhxL5PcupL/ypMgo1/wADZDbwNNRbWPW5wImsfP1Vzy/q31hhw1vWtotP8tsuW1bTWYhH2WAwc2nOW8Gvqrr/ALNPGyGfDrrf4BtfR4fhp9KkaK7nGjvANr6PD8NPpR4BtfR4fhp9KkaKCN8A2vo8Pw0+lJzHIVW5nACgCWQAALkAHOQAyp60jsf8qn9dL87UDg0c8kt/Ux/IKkajtHPJLf1MfyCpGgKKKKAooooCiiigKgNMtKocMgMkpzY7I4x4zt1Ds6zW3SzSKLDrdp5Tu2IvF34KK80Y/jc19M087azHcPNReCqOrt40HRpPpPcYjKJLhvFP7OMeIncvE9vGrzotjgu4tuSyIAHUfkwHUaVtdGH3r28iyRnJlPsI4g9hrfp884rb9PVzdV00Zqa9Y8HHWa4cJxNLmISpsHnD7p4g9VRt7pHrEpaqJWGwyHZGvt87uFezOWkRFtvAp0+S9+yI5VvTnBeZk55Bkkh6Q+6/0NV2yuHikSSIkSIwZCM9hHd+lXNsPMp1rmRpm6jmEHdGKrOKTTRuYyQgG4IAoI4HZtPvryM9I7u7Wol9Lhx3pjit53L0boPpMmJWqyjouOjKnFHG8dx3irCK8u6FaUyYZciVc2jbJZk+8vWPxDeK9MYZiEdzEksTB0cAqR1fWuZd10Um+UTTWe6u47HDJGDB9V3jyzZ+KhvuKNpPX3U37VCqKGOswUBj1nLaaDbUJpTo7HiEPNvmrKdaKQeNG43MP8jiKm6KBGSwujvbXSASqOmuXRkQ7pE61PVwNWLQjSg2jpaXLEwudW2lY7UPCGQ/K3sq36X6MrfxDI83PH0oZctqt1HrQ7iKVkkZbnILiPUkXZLGfydDxU7wa8+9Z6e3fX7Z8u6toz17bfd6HpnWaW+gWlTRMtldvnnstpm/iD+W5/mDgeIpj513VtFo3DjtWazqWaKKKsqKR2P+VT+ul+dqeNI7H/Kp/XS/O1A4NHPJLf1MfyCpGo7RzyS39TH8gqRoCiiigKKM6KAooooE/wAttpLz1vNIpe0RSpy3JIT4zjqy40q8Tw/msmU60beKf8GvVt5bLKjRyKGRgQyncQd9IbTLRY4XLzZzeymOUTH+Ex/hsf0Nb4uy0dluPafn5+GGXvrPfXn3j4+Pn/Ze0V04jZmF9U7R5p6x9a3wWxTzdaXeAd0Y4F+3sNZzSYtqW1LReImvhmzAjGUrsqORnGp8YcC3UP1q5xIqqAoAXLYBuyqlOkSkmRzK53hN2fa53+yu+G+uWULEgRRsBPV3tvrow21Otb/bmVpvTHG7ahacqjccsVmTayqy+KSQPYc+Fa7HRO/uvObLrOYHv2flVlw7knTfczu34U2f+Rqc2eKxq0fn/kJpljJ9sbLdrONP9SZe5AWPvOyprCLnEY7WZbQTraMc3bV8UcSp35Eb9Wm1hmhtlb5GO3QsPOfpn3tW/SbCWvIRArmNGdedK7CYhtZVy3Z7BXnzlieIhp9KdObkm0dsYIRPbSLcysMnl3FetAh2oPzNMKlHc6NHCT9swzXzT/XgZiyzRjxsvxgbRTNwPFo7yCOeE5pIoYdnWD2g7KvFonwztWazqXfRRRUqiqvppot9tUSREJcxg82/BhxjfrU/lvq0UGomImNSmJmJ3BESxCZXimQo6HVkQ7GjcbQQR7wwq8aA6WszCzu2/bqP2Uh2CdB/+gG8cd9d+m+iZuf3i3yW5QZZcJl/lv8A4PA0t5I1uEy6Ubo2zg8Mq/oQfeK8/nprfon8O3jqK/qg+M6xnS3wTlDbmWgnXO+XJYlGeVwTsV1y3D73VkasmjWkhnWVZlCTwSGOVUzKk5BlZSeBBrvi0TG9uPtnellpHY/5VP66X52pvYPjUdyZFXWV4m1ZEYZMpIzB7QRtBFKHH/Kp/XS/O1WVODRzyS39TH8gqRqO0c8kt/Ux/IKkaArBrNU3lN0oawtlSDbc3Dc1AOone/soJLE9LbeCZYMzJKzIjKgz1NY5LrtuXjs37KnxSjvsLXDLWz25sL2B7mQ73dyQzMeOROXspuA1ETtNo0zRRRUoBqOx7B4r2B4Jl1kcZHrB4EdoqRqM0kxhLK2luJN0ak5dZ4D2mg8747hb2E8kN0xJiH7uchlIpOxx2jd2EVG29k8wzY83Fv28e057z2mu9ruS+lkvLttbaSAdygblA+6N3aa+8Csmxa7SDMrFtZ8uCLv/ALjurq1FaRfLzvxHv+/w5u+1rfSxca8z7ft8u/RbR5rtv3aMCNTk9xIDl2hB5x7tlM6ywW3sY2kK65RSzO+RY5DM5DcvsrZhOKWuv9kttvMrkQikxpls1TINmt2VJ3MAkRkbarKVPcRka4svU3vx4j2jh24ulx058z7zyqGCYNPfBbq+mmXX6cMETtGsSHxNYrtZiNu2rlGuqAMychlmdpPea0yyLBEWY9GJMyfwovV3CoLRDTOHEzIsaOjRgNk2XSVs8mBHdurGdzy3jUceqy0AUVpN0vOc3nk5GsoPnDiV68uNVWVPDdP0mxBrLmWA1nQOSMyyA62acFORFd2gR+xX91Ybon/erccAGP7RR3NtqZTDIVlMyxRiVhkZAo1iO1qgtI25nEMNuBs/avbufwyLmAfao99aUmN8Mr1nt5MqisZ1mt3OKKxnXPiF9HbxtJK4RFGbMTkAKDoNKPHLA4niUwtj9migyjuZ1y1ppMswqruzUedU7Jp22IKIsJQvMw6UkilY7cZ+M+e8ngori5P9aNJ7efZdRzyNOPva5zV161I3H2VTJ9q+OP7ndhmCWmGo8oAXIEyTSNm5HHNjuHYK5NCY2k+03jZqt1LrxodmUarqq5z3FgM+6unTsA2E+a65yXVTLPWfWBVcuOZqtJjEmIxDnri1srUgB1jlzldRvTblzY4bNtZRG4bWmIlYNB74TX19dL/osYrdG4MY89Zh1jNss+yqrj4/ep/XS/Oas2E3sVxzcFgMrWErzkoBCdEgrHGT4xLAEnqHbVPxW6Ek8rjIhpHYbetia0rfTO1d8nRo55Jb+pj+QVHaUaa2mHZCaTOQ+LEg1nbuUf5riuLmVbC3WKRIM4Y9eZsv2a6g2qp3ueGdVGxt1hYth9jJdTN411cnVDHrDP0j7BlVptpSKzKUGmmJ3W20w8RIdz3L5Zjr1B9a5rXR69nvYbvEJoXMAYRxxqwCk8cz27a78KXEzMpuntUj2lo4wWc7Dl0yd2eXCrFWVry2rjjyjNJsJF5azQbi69E9Tjap94rh0K5RIZFitrotFcoObkLAhOcU5auvu1mAzAqQ0ixUWltLNlmVXoD7znYigdZY1DX1jFheDStdok80/TlDjPnJ5Nw7lzy7AKti8K5tbMaG6RyyqysV8YAgkd4Fbc68lYVis9rJzsErxycWBPS7GB8Yd9NfRXllUgJfx6p/mxjNT2sm9fzrVib9Lrl0dhhwA8UzRhu7M5fnV1wnGoLtQ0EqSg/dYE+0bxXzpDg0d9bvbzA6jjeN4PBgesGg8wzXH7qijizBvZt/zU/yVygXckZzPOwOoAORYjI6oPAndUze8jF4r5RTROmexm1lIHaBsJ7q7NAtCIMpZJiZJIrh4lZWZQpjyBIA25k1ObJ3Rz7RCMOPtnUe8z/K1YHgk0TiSSbUUDo2sKqsSdjHLNyOs8asFAFFcczt3RGmHUEEEZgjIg7iDvBFR+EYFb2ev9niWPXObZZ7eraeHZUjXBjmKJZwSTyeKi55cWPmqO0nZQnXmXeKqPKHiKwJbyKw55LmMoo2sVJylGqNpGpnUnoro7c3Krc4hNKrPkyW8baiRLwDZbWbLfnVmTRq1E4ueYj58DISZdL39fbW1cep5YWy7jhSptP7RGylW4iHBngkC+/KobTnSi0litWhuIn1buJzkwzVVPSJHDZTgmhVxk6hh1MAR7jUV/6VstfnPssGtvz1F/TdVoxxE7VnJMxqUHbaXSXE8LRLqWjy80rOCGuGKsS0anaEXV38autJ3S3lAgjxKMhWlis1YIserk07DVO07MlXMe2qzpHyqXt3msZFtGcxkm1yO1zu9lXZm3pjp/a4aCrNzs3CJCCf7j5o76RelumNzibZzNqxg5pEvir2n7x7TVfJ2knMknMknMk9ZJ3migsugOlbYZch9phfJZl/D98dop06XWoAjxO26TRJ+0C/xrZsiw7So6Q7iONecacnJDphGtnPBduAlquuGb+Sxyyy45Ns9oppPhddRJNRxkwGToeG0bD7jVWx6wtLeVpXwwTKRrGWKNWIPna8eYy78q6MCwO9MZ+yXqc0rsIlli1xzR2x6rKQctQjfXVPodiFwNW4xEJGfGW3i1CR1azEnLurGMcxLackTCpYnpdPdWzLYQiCMqQGYrr5cVjRdintNVy2CBFCq4AUZBjtAy2A7N9WzSjQpsJAnsw8lsAPtEZOsy/7y/5FV7nw/SVs1baD1g7Qais3paYnx6Fu21YmJ59TNSVhbwasXPPzUeqpyCjoLkWdtgHcCeyo64wS7uNt3emJP5VtkigdTTP0m79lWfDrBpLW3KOEJhjzOWfmDcN1fEmhFtKc7jnLk/7rsV9ka5L+VW7J2jvjSoWU+E4YzMtwgkYarFpnlYjflvOW2tz8pGHDZz5PdG5Hvyq5w6I2KDJbS3H/AMafSsTaIWLDbaQfDUfoKn6ceqPqz6KPDisOL3tpDbuZIoS1zP0SBmmyJTrD7xz/ALar3LpjnO3Mdqp6MK67j/cbd7l+arzFgBwu4lns7eIRPzaydLV1IlDM7gHPM5ndSFxnEDdXEs7b5XZ/YTsHuyq8RqNKTO53LjoooqUPqKQodZGZG61JB94qy4byhYjb+LdM46pQH/M7fzqsUUDMs+Wm7XLnIIJO0a6H9SK+dF+UKJLm4MyGGG4cSjI64jkyAbcB0Wyz3bDS1oqJjcaTE6ncH02n1hrxos4Yu2rmA2S57izEDIZ7PbU7iMxjQuAW1OkyjaWTztXrOW2vNBFMvQLlDEYW3vGOqMhHMeA4LJ2firK2PXMNa5N8SY/hHNBJFFJPEwzSSHUcMOGzWBB7MqjYcEuMSuInuojb2kDc4kLlS88g8VpFUkKi7wMztrRJhM9s5uMLlQCQ60lu5zhlJ2loyP8ATY9mzbW9eUeSPo3OG3aPx1AHU/0sDuq1Yr5hW838SYNUflL07GGIqRar3L5FUOZCrxZgOvcBxzrml0xvroatnYvDn/GuSFVe0IpJY9myou25O4jcLc3M8txLmHfWy1WcbRs36o4LVpvEK1pMpSLTTEVUB8JdmIBzjmj1TmPxbRS50v5Sr2614dlsgJV1jObHI5EGT6ZVc+UDTNbONoYW1rlhls2iEHZrMRuPUOuklUUmZ8l4iJ1AAoooq6ooor6jQsQqgsx3AAknuAoPmrtyP2kkmIKVjMkIR0nzGaBWAIDZ7CcwNlSeiPJJPcasl4Tbx79Qf6jDt4L+tOvB8IhtIligQRou4Dj2k8T2miHXHGFGQAA7K+qzRQfJXPYdxpF4zaolxMqqAqyyAAAZABiABs3ZU9qR2P8AlU/rpfnagb+jnklv6mP5BUlUdo55Jb+pj+QVI0BRRRQaL21WaN432q6lWy2bCMjt7qSelHI9NDm9k3PJ/LY5OO5tze3bTzrGVB5EvrOS3bUmjeJup1I92ew+ytNeuL7D4p11Zo0kXqdQR+dUrGOSPD58zGr27f7TdH/sbNfcKDz5RTSxHkTuFJ5i5jkHASKyH3rmPyqBn5K8TX+Cjf0yr/8AbKgpdFTmNaIXtlHztzCY01guesh2ncMlJqDokUUUUDB5MbG9mjmNjchHiZQYJQTG6kZgj7pz6qnpuUO4tZXgu7POWPLX5mTMbRmCNbrrX/0+ode7PDKMe3bVf06u1GKXjMwGTRr35KNgFZ5I43p09JSMmWKWtqOef8fKxPypjzbOYntZR+dQuJ6aX1yCq6trGd+p0pCP6jurXg+i1/e7YYeaj4ST5qD/AEplme+o3FLS5sjq3lu8XAOBrRnuYVnq2txD0cdOh+p23yTP4j+VtwPAUk0buHCgyvzsrOdrMYpSVzbfuWlIDXoXQa3ywBAfPglb2Nrn/NJzk40c8I3ccTZ80q682RI6IGxcxuzNdDxVdJrswzC5rptW3hklP4FJHtbcPfXpCw5P8OhOaWkRPW41z73zqxQW6oNVFCgbgAAPcKIJDR3kcuJSGu5FgX7idJz3ncPzpq6NaHWmHj9hEA3GRuk5/uNT2VZoMZVmiigKKKKApHY/5VP66X52p40jsf8AKp/XS/O1A4NHPJLf1MfyCpGo7RzyS39TH8gqRoCiiigKKKKAooooCsGs1g0Cu5fbwLaQRcZJtb2Ipz/MikfVz5WNIxfXzBDnFADEh4Fs+m3v2eyqZRIoorBNA9uQay1LKWX+bMcu5ABVttNDbRLmS6MQeaRi5d+lqnqQHYtZ0Ewn7JYW8J3iMFv6m6Rz9+XsqfohBaYYdc3FuY7Of7PLmpD5Z7AdoqTjtA0SpNlJ0QH1gCGOW05HrNRGlWIXkLQCzt1nDyBZiWy1E+9vqwighNI9S2w+41FCJHBJqqBkAAhyAFUTkAwrUtZbgjbI4Rf6UH1NT3LJf8zhco4yskQ9rZt/4g1s5IIwuFW+XHXJ79c0F0ooooCiiigKKKKAooooCkdj/lU/rpfnanjSOx/yqf10vztQODRzyS39TH8gqRqO0c8kt/Ux/IKkaAooooCiiigKKKwaANL/AJWtMvsVvzETfvEwIGW+NPOc9R4CpHTzTyHDEK5iS4YdCIcPxP1L+tedcRvpLmV5pmLyOc2J/QDgBwFBz/8AP+dtFFFEirZyY6Om/vkBGcUJEkp4bD0V7yfyBqs2do8zhEGZPuA6yaaGguOeBiY5gGtZCC8oHSifLLN8t8fbwoHWKK+IJldQykMrDNSDmCOBBrixrGoLNNe4kWNdwz3sepVG0nuohw2WlMU17NZKkgkhUMzFegc8tgb2ip6q7o5pdbXrsseaSgZ6ki6rsnBgDvH6VL4niCW0Mk0pySNSzHsAoE7y9YyHmgtVOyMGV/6m2ID7Mz/cKs/IZiIksDFn0oZGBH4W6S/5pLaRXUtxcPcTqVac64z+6fFUdy5DKpTk/wBKzhdzzhBaJxqzKN+XBgOsfnQenKK4MIxeG7jEkEiyKeIO7sI3g130BRRRQFFFFAUUUUBSOx/yqf10vztTxpHY/wCVT+ul+dqBwaOeSW/qY/kFSNR2jnklv6mP5BUjQFFFFAUUUUAaq+nXhExZYbzWsQdYt4/9mfRz76tFFB5XxPRy/V2ae2uC5ObMVZsz16y551HDDZicuZmz6ubf6V6zurhI1LyMqKozLMQAB2k0stK+VWMgw4aDPM2znNXoJ2j7x/KgSstu6PqMrK+YGqRkczuGVWCz0TY7ZXy/Cu0+81I4RgpRzNO3OTMSxJOeRO8k8TU0KnQ57KySBdWNchxPE95reQDvAIOwg8eys0VI+8Ixi8w9WitCjRP4iy55QMfOTLev4a5OYZ5OenkaeY+e/m9iLuUd1dFfHOdLV4gZns6vftoNdzb6+qwZkkQ5xyKcmQ9YPV2cakcYx+5voY4LhVVEIMpU+UMPF2eavEjieyuWimhovbRZkKOMx+YPWOqqHimGPBJqkFgfEIB6Q7uvsph1ou7cuAVJSRCGjcb1cbj/AIoN/JboBcNKl1PzkESnWVM2VpTw1lG5O/fTyqrcn2lHhG3zkAWeI83Oo4MPOHYRtq01UFFFFAUUUUBRRRQFI7H/ACqf10vztTxpHY/5VP66X52oHBo55Jb+pj+QVI1HaOeSW/qY/kFSNAUUVx3+Jw2+rz0qR651V12A1j1DPeaDsorArNAVg1mvmRwoJJyAGZPUBvoEXyr4rJfYgLJWIhhy1gDsZyNZmYccgQAK+LKySFdWNQB18T3movDpRc3t3dDaryNqHsJ2f+IFTdTABRRRUgoor4mlVFLMQFAzJPVQaMSvlgjLtw2KPvHgBXzhSdDWLB3fpOVIIzPDZwA2CrFyeaLriGteXcYaAgpbROMwR50pB4ncKksb5JIDm9jI9pJwAJaM/wBpOwd1RsVeio67+1WVyLW6RXcjMPGR4v3mHAd+VSNSCiiig16P4ibDFYJN0Vz+xl6s/MY9ueXvNPavO2lKE25ceNEyyL3g0/cIuuegikHnxo3vUGokdlFFFQCiiigKKKKApHY/5VP66X52p40jsf8AKp/XS/O1A4NHPJLf1MfyCpGo7RzyS39TH8gqRoClT/1A2mta20nBJsj2ayMB+eVNaoLTTARiFnNbnYzLmh6nG1T76Cj8lHKCJlW0u3ymUZRO2wSrwU/jH501BXkGaJo2KOCroxDDcVZTty7c+NT+H6a30eqn2ycRjZsKkgdhYGg9OXE6xqWdgqjaSSAB7TSY5QuUFr4myw8kxtsllHnDiqngnW3HdUHdWD3YDXF5PcIdoBYBT7Frus7KOEasahR+Z7zxqdD4wyyWCNY14bz1nia6qKKkFFFfE0gQFmIAAzJPCg+nYAEk5AbyeFcejOEPjdzq5FbKIgyt/MPBM+s/kK4cNsJ8an5i3BS3UjnZCNgHb1seC+00/MBweKyhSCBdVFHtJ4sTxJqJHbbwrGqogCqoAUDcANwr7NZoqAsNMOTqQyy3lpclZWzaRZdqkAbg3mjZ3VScBxNrhCWUDVOWsD0WP4aYHLZjht7IQRnKS5bU2b9Te/v3e2qRhtoIYkQcAM+/jUwOqiiipHJiyZwSj8DfpTe0BfWw2zJ/kR/KKT+OSatvMfwN+ewU6dFLYxWVtGRkVhjB7wozqJEtRRRUAooooCiiigKR2P8AlU/rpfnanjSOx/yqf10vztQODRzyS39TH8gqRqO0c8kt/Ux/IKkaAooooFlym8m/20m5tclny/aJuEoHHsft40jrq3eJzHKjI6+MrDIivXxqC0m0TtcQXVuIwSPFcbHXuYUHnbRrGOZPNyH9mx2H7h+lXQVXeUTQ2PCnRUuOd5zMhGA11XrOWzLhWnRfGd0Mh9Wx+U/4qYkWiisMchmdgG/Ph7ahZ8cMjiG0Rp5TsGqMx/zt3VIksQv0gXWkOXUOJPYK59HdF7rHHDtnBZg+Nxb+gHxj+LcKteifJUWYXGJtzj7CIQeiOrXPHuGympDEEAVQFUDIADIAdQFRsceB4PDZQrDAgRFHtJ4ljxJ66kKKKgFFFFAjuVW55/GIYfNhjU5cM2JY/oKwa5dOejjz57M1TL2pl+ora1yg3uo/uFTA20VxvikK75U99aHx+3H8QHuBNSJGDDjeXFvbDaHkEkvZFGQWz7zkPbTzUZUqdB9J8Mtg0klygnkyDZhhqKNyDZ7T1k1aZOUvDF/92h7tY/4qJFuoql4Zym2Nzcx20LSO8hIU6hC5gE7z3VdKgFFFFAUUUUBSOx/yqf10vztTxpHY/wCVT+ul+dqBo4DjVuttArTwgiKMEGRAQQozBGdd/h619Ih+In1oooDw9a+kQ/ET60eHrX0iH4ifWiigPD1r6RD8RPrR4etfSIfiJ9aKKCjcpuCWmJRc5FcQC6jB1DzidMcY2OfuPA0jTaSD+G4y6lO/2f4oooLro9orLf6rXt5Hbw/dMic4w/oz6PedvZTc0dtcMw9NW2kt0+83OIWbtZiczRRQTIx619Ig+In1rPh619Ih+In1oooDw9a+kQ/ET60eHrX0iH4ifWiigPD1r6RD8RPrR4etfSIfiJ9aKKBM8tduktzDPbssutGUfmyGIKnNSdXdmCaXYsZCR+zbaQNqnZmePZRRQSOM6MzWp283KvB4XRx7VB1gfZUaLSQ/w3/7W+lYool9fY5P5b/9rVusMJmncIiZHrkIjUdpZ8vyzooog6OTzRiyw39rLc28tyRlrc4mrGPuxgn3neavnh619Ih+In1oooDw9a+kQ/ET60eHrX0iH4ifWiigPD1r6RD8RPrR4etfSIfiJ9aKKA8PWvpEPxE+tJzG5Va4nIYEGWQggjIguci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21864" name="Picture 8"/>
          <p:cNvPicPr>
            <a:picLocks noChangeAspect="1" noChangeArrowheads="1"/>
          </p:cNvPicPr>
          <p:nvPr/>
        </p:nvPicPr>
        <p:blipFill>
          <a:blip r:embed="rId2" cstate="print"/>
          <a:srcRect/>
          <a:stretch>
            <a:fillRect/>
          </a:stretch>
        </p:blipFill>
        <p:spPr bwMode="auto">
          <a:xfrm>
            <a:off x="3131840" y="3124588"/>
            <a:ext cx="3672408" cy="339616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239000" cy="882352"/>
          </a:xfrm>
        </p:spPr>
        <p:txBody>
          <a:bodyPr/>
          <a:lstStyle/>
          <a:p>
            <a:r>
              <a:rPr lang="es-ES" i="1" dirty="0"/>
              <a:t>ELEMENTOS DEL CONTRATO</a:t>
            </a:r>
            <a:endParaRPr lang="es-ES" dirty="0"/>
          </a:p>
        </p:txBody>
      </p:sp>
      <p:sp>
        <p:nvSpPr>
          <p:cNvPr id="3" name="2 Marcador de contenido"/>
          <p:cNvSpPr>
            <a:spLocks noGrp="1"/>
          </p:cNvSpPr>
          <p:nvPr>
            <p:ph idx="1"/>
          </p:nvPr>
        </p:nvSpPr>
        <p:spPr/>
        <p:txBody>
          <a:bodyPr/>
          <a:lstStyle/>
          <a:p>
            <a:pPr algn="just"/>
            <a:r>
              <a:rPr lang="es-ES" b="1" dirty="0">
                <a:latin typeface="Times New Roman" pitchFamily="18" charset="0"/>
                <a:cs typeface="Times New Roman" pitchFamily="18" charset="0"/>
              </a:rPr>
              <a:t>Elementos personales:</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I. </a:t>
            </a:r>
            <a:r>
              <a:rPr lang="es-ES" u="sng" dirty="0" err="1">
                <a:latin typeface="Times New Roman" pitchFamily="18" charset="0"/>
                <a:cs typeface="Times New Roman" pitchFamily="18" charset="0"/>
              </a:rPr>
              <a:t>Consignante</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tradens</a:t>
            </a:r>
            <a:r>
              <a:rPr lang="es-ES" dirty="0">
                <a:latin typeface="Times New Roman" pitchFamily="18" charset="0"/>
                <a:cs typeface="Times New Roman" pitchFamily="18" charset="0"/>
              </a:rPr>
              <a:t> o </a:t>
            </a:r>
            <a:r>
              <a:rPr lang="es-ES" dirty="0" err="1">
                <a:latin typeface="Times New Roman" pitchFamily="18" charset="0"/>
                <a:cs typeface="Times New Roman" pitchFamily="18" charset="0"/>
              </a:rPr>
              <a:t>tradente</a:t>
            </a:r>
            <a:r>
              <a:rPr lang="es-ES" dirty="0">
                <a:latin typeface="Times New Roman" pitchFamily="18" charset="0"/>
                <a:cs typeface="Times New Roman" pitchFamily="18" charset="0"/>
              </a:rPr>
              <a:t>, que suele ser propietario del bien o, en su defecto, representante con facultades de disposición.</a:t>
            </a:r>
          </a:p>
          <a:p>
            <a:pPr algn="just">
              <a:buNone/>
            </a:pPr>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II. </a:t>
            </a:r>
            <a:r>
              <a:rPr lang="es-ES" u="sng" dirty="0">
                <a:latin typeface="Times New Roman" pitchFamily="18" charset="0"/>
                <a:cs typeface="Times New Roman" pitchFamily="18" charset="0"/>
              </a:rPr>
              <a:t>Consignatario</a:t>
            </a:r>
            <a:r>
              <a:rPr lang="es-ES" dirty="0">
                <a:latin typeface="Times New Roman" pitchFamily="18" charset="0"/>
                <a:cs typeface="Times New Roman" pitchFamily="18" charset="0"/>
              </a:rPr>
              <a:t> o </a:t>
            </a:r>
            <a:r>
              <a:rPr lang="es-ES" dirty="0" err="1">
                <a:latin typeface="Times New Roman" pitchFamily="18" charset="0"/>
                <a:cs typeface="Times New Roman" pitchFamily="18" charset="0"/>
              </a:rPr>
              <a:t>accipiens</a:t>
            </a:r>
            <a:r>
              <a:rPr lang="es-ES" dirty="0">
                <a:latin typeface="Times New Roman" pitchFamily="18" charset="0"/>
                <a:cs typeface="Times New Roman" pitchFamily="18" charset="0"/>
              </a:rPr>
              <a:t>, que es el comerciante que recibe el bien (es) para procurar su enajenación o, eventualmente, su devolución al </a:t>
            </a:r>
            <a:r>
              <a:rPr lang="es-ES" dirty="0" err="1">
                <a:latin typeface="Times New Roman" pitchFamily="18" charset="0"/>
                <a:cs typeface="Times New Roman" pitchFamily="18" charset="0"/>
              </a:rPr>
              <a:t>tradens</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Elementos reales u objetivos:</a:t>
            </a:r>
            <a:br>
              <a:rPr lang="es-ES" dirty="0"/>
            </a:br>
            <a:endParaRPr lang="es-ES" dirty="0"/>
          </a:p>
        </p:txBody>
      </p:sp>
      <p:sp>
        <p:nvSpPr>
          <p:cNvPr id="3" name="2 Marcador de contenido"/>
          <p:cNvSpPr>
            <a:spLocks noGrp="1"/>
          </p:cNvSpPr>
          <p:nvPr>
            <p:ph idx="1"/>
          </p:nvPr>
        </p:nvSpPr>
        <p:spPr>
          <a:xfrm>
            <a:off x="539552" y="1609416"/>
            <a:ext cx="7156648" cy="4846320"/>
          </a:xfrm>
        </p:spPr>
        <p:txBody>
          <a:bodyPr>
            <a:normAutofit/>
          </a:bodyPr>
          <a:lstStyle/>
          <a:p>
            <a:r>
              <a:rPr lang="es-ES" sz="2400" dirty="0">
                <a:latin typeface="Times New Roman" pitchFamily="18" charset="0"/>
                <a:cs typeface="Times New Roman" pitchFamily="18" charset="0"/>
              </a:rPr>
              <a:t>a. </a:t>
            </a:r>
            <a:r>
              <a:rPr lang="es-ES" sz="2400" u="sng" dirty="0">
                <a:latin typeface="Times New Roman" pitchFamily="18" charset="0"/>
                <a:cs typeface="Times New Roman" pitchFamily="18" charset="0"/>
              </a:rPr>
              <a:t>El bien</a:t>
            </a:r>
            <a:r>
              <a:rPr lang="es-ES" sz="2400" dirty="0">
                <a:latin typeface="Times New Roman" pitchFamily="18" charset="0"/>
                <a:cs typeface="Times New Roman" pitchFamily="18" charset="0"/>
              </a:rPr>
              <a:t>.- Puede ser uno o varios bienes muebles, de carácter tangible; p. </a:t>
            </a:r>
            <a:r>
              <a:rPr lang="es-ES" sz="2400" dirty="0" err="1">
                <a:latin typeface="Times New Roman" pitchFamily="18" charset="0"/>
                <a:cs typeface="Times New Roman" pitchFamily="18" charset="0"/>
              </a:rPr>
              <a:t>ej</a:t>
            </a:r>
            <a:r>
              <a:rPr lang="es-ES" sz="2400" dirty="0">
                <a:latin typeface="Times New Roman" pitchFamily="18" charset="0"/>
                <a:cs typeface="Times New Roman" pitchFamily="18" charset="0"/>
              </a:rPr>
              <a:t>: libros, automóviles, artesanías, joyas, computadoras, perfumes, etc.</a:t>
            </a:r>
          </a:p>
          <a:p>
            <a:endParaRPr lang="es-ES" sz="2400" dirty="0">
              <a:latin typeface="Times New Roman" pitchFamily="18" charset="0"/>
              <a:cs typeface="Times New Roman" pitchFamily="18" charset="0"/>
            </a:endParaRPr>
          </a:p>
          <a:p>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b. </a:t>
            </a:r>
            <a:r>
              <a:rPr lang="es-ES" sz="2400" u="sng" dirty="0">
                <a:latin typeface="Times New Roman" pitchFamily="18" charset="0"/>
                <a:cs typeface="Times New Roman" pitchFamily="18" charset="0"/>
              </a:rPr>
              <a:t>El precio estimado</a:t>
            </a:r>
            <a:r>
              <a:rPr lang="es-ES" sz="2400" dirty="0">
                <a:latin typeface="Times New Roman" pitchFamily="18" charset="0"/>
                <a:cs typeface="Times New Roman" pitchFamily="18" charset="0"/>
              </a:rPr>
              <a:t>.- Suele fijarlo el </a:t>
            </a:r>
            <a:r>
              <a:rPr lang="es-ES" sz="2400" dirty="0" err="1">
                <a:latin typeface="Times New Roman" pitchFamily="18" charset="0"/>
                <a:cs typeface="Times New Roman" pitchFamily="18" charset="0"/>
              </a:rPr>
              <a:t>tradens</a:t>
            </a:r>
            <a:r>
              <a:rPr lang="es-ES" sz="2400" dirty="0">
                <a:latin typeface="Times New Roman" pitchFamily="18" charset="0"/>
                <a:cs typeface="Times New Roman" pitchFamily="18" charset="0"/>
              </a:rPr>
              <a:t>, puede ser determinado o determinable, e inclusive modificarse durante la vigencia del contrato.</a:t>
            </a:r>
          </a:p>
          <a:p>
            <a:endParaRPr lang="es-ES" sz="2400" dirty="0">
              <a:latin typeface="Times New Roman" pitchFamily="18" charset="0"/>
              <a:cs typeface="Times New Roman" pitchFamily="18" charset="0"/>
            </a:endParaRPr>
          </a:p>
          <a:p>
            <a:endParaRPr lang="es-E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7239000" cy="4846320"/>
          </a:xfrm>
        </p:spPr>
        <p:txBody>
          <a:bodyPr/>
          <a:lstStyle/>
          <a:p>
            <a:r>
              <a:rPr lang="es-ES" sz="2800" dirty="0">
                <a:latin typeface="Times New Roman" pitchFamily="18" charset="0"/>
                <a:cs typeface="Times New Roman" pitchFamily="18" charset="0"/>
              </a:rPr>
              <a:t>c. </a:t>
            </a:r>
            <a:r>
              <a:rPr lang="es-ES" sz="2800" u="sng" dirty="0">
                <a:latin typeface="Times New Roman" pitchFamily="18" charset="0"/>
                <a:cs typeface="Times New Roman" pitchFamily="18" charset="0"/>
              </a:rPr>
              <a:t>La retribución</a:t>
            </a:r>
            <a:r>
              <a:rPr lang="es-ES" sz="2800" dirty="0">
                <a:latin typeface="Times New Roman" pitchFamily="18" charset="0"/>
                <a:cs typeface="Times New Roman" pitchFamily="18" charset="0"/>
              </a:rPr>
              <a:t>.- Puede ser una cantidad fija o un porcentaje del precio de venta (</a:t>
            </a:r>
            <a:r>
              <a:rPr lang="es-ES" sz="2800" b="1" i="1" dirty="0">
                <a:latin typeface="Times New Roman" pitchFamily="18" charset="0"/>
                <a:cs typeface="Times New Roman" pitchFamily="18" charset="0"/>
              </a:rPr>
              <a:t>art. 393, </a:t>
            </a:r>
            <a:r>
              <a:rPr lang="es-ES" sz="2800" b="1" i="1" dirty="0" err="1">
                <a:latin typeface="Times New Roman" pitchFamily="18" charset="0"/>
                <a:cs typeface="Times New Roman" pitchFamily="18" charset="0"/>
              </a:rPr>
              <a:t>fr.</a:t>
            </a:r>
            <a:r>
              <a:rPr lang="es-ES" sz="2800" b="1" i="1" dirty="0">
                <a:latin typeface="Times New Roman" pitchFamily="18" charset="0"/>
                <a:cs typeface="Times New Roman" pitchFamily="18" charset="0"/>
              </a:rPr>
              <a:t> III </a:t>
            </a:r>
            <a:r>
              <a:rPr lang="es-ES" sz="2800" b="1" i="1" dirty="0" err="1">
                <a:latin typeface="Times New Roman" pitchFamily="18" charset="0"/>
                <a:cs typeface="Times New Roman" pitchFamily="18" charset="0"/>
              </a:rPr>
              <a:t>C.Com</a:t>
            </a:r>
            <a:r>
              <a:rPr lang="es-ES" sz="2800" dirty="0">
                <a:latin typeface="Times New Roman" pitchFamily="18" charset="0"/>
                <a:cs typeface="Times New Roman" pitchFamily="18" charset="0"/>
              </a:rPr>
              <a:t>).</a:t>
            </a:r>
          </a:p>
          <a:p>
            <a:endParaRPr lang="es-ES" sz="2800" dirty="0">
              <a:latin typeface="Times New Roman" pitchFamily="18" charset="0"/>
              <a:cs typeface="Times New Roman" pitchFamily="18" charset="0"/>
            </a:endParaRPr>
          </a:p>
          <a:p>
            <a:r>
              <a:rPr lang="es-ES" sz="2800" dirty="0">
                <a:latin typeface="Times New Roman" pitchFamily="18" charset="0"/>
                <a:cs typeface="Times New Roman" pitchFamily="18" charset="0"/>
              </a:rPr>
              <a:t>d. </a:t>
            </a:r>
            <a:r>
              <a:rPr lang="es-ES" sz="2800" u="sng" dirty="0">
                <a:latin typeface="Times New Roman" pitchFamily="18" charset="0"/>
                <a:cs typeface="Times New Roman" pitchFamily="18" charset="0"/>
              </a:rPr>
              <a:t>El plazo</a:t>
            </a:r>
            <a:r>
              <a:rPr lang="es-ES" sz="2800" dirty="0">
                <a:latin typeface="Times New Roman" pitchFamily="18" charset="0"/>
                <a:cs typeface="Times New Roman" pitchFamily="18" charset="0"/>
              </a:rPr>
              <a:t>.- Por regla general, debe estipularse un plazo de manera libre entre las partes…</a:t>
            </a:r>
          </a:p>
          <a:p>
            <a:endParaRPr lang="es-MX"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239000" cy="770344"/>
          </a:xfrm>
        </p:spPr>
        <p:txBody>
          <a:bodyPr/>
          <a:lstStyle/>
          <a:p>
            <a:r>
              <a:rPr lang="es-ES" dirty="0"/>
              <a:t>Elemento formal</a:t>
            </a:r>
          </a:p>
        </p:txBody>
      </p:sp>
      <p:sp>
        <p:nvSpPr>
          <p:cNvPr id="3" name="2 Marcador de contenido"/>
          <p:cNvSpPr>
            <a:spLocks noGrp="1"/>
          </p:cNvSpPr>
          <p:nvPr>
            <p:ph idx="1"/>
          </p:nvPr>
        </p:nvSpPr>
        <p:spPr>
          <a:xfrm>
            <a:off x="179512" y="1556792"/>
            <a:ext cx="4824536" cy="4896544"/>
          </a:xfrm>
        </p:spPr>
        <p:txBody>
          <a:bodyPr/>
          <a:lstStyle/>
          <a:p>
            <a:pPr algn="just"/>
            <a:r>
              <a:rPr lang="es-ES" dirty="0">
                <a:latin typeface="Times New Roman" pitchFamily="18" charset="0"/>
                <a:cs typeface="Times New Roman" pitchFamily="18" charset="0"/>
              </a:rPr>
              <a:t>No obstante que es un contrato </a:t>
            </a:r>
            <a:r>
              <a:rPr lang="es-ES" b="1" dirty="0">
                <a:latin typeface="Times New Roman" pitchFamily="18" charset="0"/>
                <a:cs typeface="Times New Roman" pitchFamily="18" charset="0"/>
              </a:rPr>
              <a:t>con forma libre</a:t>
            </a:r>
            <a:r>
              <a:rPr lang="es-ES" dirty="0">
                <a:latin typeface="Times New Roman" pitchFamily="18" charset="0"/>
                <a:cs typeface="Times New Roman" pitchFamily="18" charset="0"/>
              </a:rPr>
              <a:t>, sí es conveniente respaldarlo en documentos que acrediten la entrega al </a:t>
            </a:r>
            <a:r>
              <a:rPr lang="es-ES" dirty="0" err="1">
                <a:latin typeface="Times New Roman" pitchFamily="18" charset="0"/>
                <a:cs typeface="Times New Roman" pitchFamily="18" charset="0"/>
              </a:rPr>
              <a:t>accipiens</a:t>
            </a:r>
            <a:r>
              <a:rPr lang="es-ES" dirty="0">
                <a:latin typeface="Times New Roman" pitchFamily="18" charset="0"/>
                <a:cs typeface="Times New Roman" pitchFamily="18" charset="0"/>
              </a:rPr>
              <a:t>; tales documentos desempeñan un </a:t>
            </a:r>
            <a:r>
              <a:rPr lang="es-ES" b="1" i="1" dirty="0">
                <a:latin typeface="Times New Roman" pitchFamily="18" charset="0"/>
                <a:cs typeface="Times New Roman" pitchFamily="18" charset="0"/>
              </a:rPr>
              <a:t>papel probatorio</a:t>
            </a:r>
            <a:r>
              <a:rPr lang="es-ES" dirty="0">
                <a:latin typeface="Times New Roman" pitchFamily="18" charset="0"/>
                <a:cs typeface="Times New Roman" pitchFamily="18" charset="0"/>
              </a:rPr>
              <a:t> básicamente.</a:t>
            </a:r>
          </a:p>
          <a:p>
            <a:pPr algn="just"/>
            <a:endParaRPr lang="es-E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5292080" y="1772816"/>
            <a:ext cx="2304256" cy="28651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459850">
            <a:off x="124566" y="3199155"/>
            <a:ext cx="7976763" cy="1143000"/>
          </a:xfrm>
        </p:spPr>
        <p:txBody>
          <a:bodyPr>
            <a:noAutofit/>
          </a:bodyPr>
          <a:lstStyle/>
          <a:p>
            <a:r>
              <a:rPr lang="es-ES" sz="6000" i="1" dirty="0"/>
              <a:t>OBLIGACIONES DE LAS PARTES.</a:t>
            </a:r>
            <a:endParaRPr lang="es-MX" sz="6000" dirty="0"/>
          </a:p>
        </p:txBody>
      </p:sp>
      <p:pic>
        <p:nvPicPr>
          <p:cNvPr id="3"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596256-901A-2B41-9F35-085B4026E167}"/>
              </a:ext>
            </a:extLst>
          </p:cNvPr>
          <p:cNvSpPr>
            <a:spLocks noGrp="1"/>
          </p:cNvSpPr>
          <p:nvPr>
            <p:ph idx="1"/>
          </p:nvPr>
        </p:nvSpPr>
        <p:spPr>
          <a:xfrm>
            <a:off x="251520" y="127456"/>
            <a:ext cx="7848872" cy="6730543"/>
          </a:xfrm>
        </p:spPr>
        <p:txBody>
          <a:bodyPr>
            <a:normAutofit fontScale="77500" lnSpcReduction="20000"/>
          </a:bodyPr>
          <a:lstStyle/>
          <a:p>
            <a:pPr marL="0" indent="0">
              <a:buNone/>
            </a:pPr>
            <a:r>
              <a:rPr lang="es-MX" dirty="0"/>
              <a:t>4.- ESPECIALES.</a:t>
            </a:r>
          </a:p>
          <a:p>
            <a:pPr marL="0" indent="0">
              <a:buNone/>
            </a:pPr>
            <a:r>
              <a:rPr lang="es-MX" dirty="0"/>
              <a:t>a)  Leydenavegación. </a:t>
            </a:r>
          </a:p>
          <a:p>
            <a:pPr marL="0" indent="0">
              <a:buNone/>
            </a:pPr>
            <a:r>
              <a:rPr lang="es-MX" dirty="0"/>
              <a:t>b)  LeydeBancodeMéxico.(noesfinanciera). </a:t>
            </a:r>
          </a:p>
          <a:p>
            <a:pPr marL="0" indent="0">
              <a:buNone/>
            </a:pPr>
            <a:r>
              <a:rPr lang="es-MX" dirty="0"/>
              <a:t>c)  Leymonetaria. </a:t>
            </a:r>
          </a:p>
          <a:p>
            <a:r>
              <a:rPr lang="es-MX" dirty="0"/>
              <a:t>SUPLETORIEDAD. Artículo 2 Código de Comercio. </a:t>
            </a:r>
          </a:p>
          <a:p>
            <a:pPr marL="0" indent="0">
              <a:buNone/>
            </a:pPr>
            <a:r>
              <a:rPr lang="es-MX" dirty="0"/>
              <a:t>a)  Afaltadedisposiciónseránaplicables. </a:t>
            </a:r>
          </a:p>
          <a:p>
            <a:pPr marL="0" indent="0">
              <a:buNone/>
            </a:pPr>
            <a:r>
              <a:rPr lang="es-MX" dirty="0"/>
              <a:t>b)  Las del derecho común. </a:t>
            </a:r>
          </a:p>
          <a:p>
            <a:pPr marL="0" indent="0">
              <a:buNone/>
            </a:pPr>
            <a:r>
              <a:rPr lang="es-MX" dirty="0"/>
              <a:t>c)  Contenidas en el Código Civil. </a:t>
            </a:r>
          </a:p>
          <a:p>
            <a:pPr marL="0" indent="0">
              <a:buNone/>
            </a:pPr>
            <a:r>
              <a:rPr lang="es-MX" dirty="0"/>
              <a:t>d)  Aplicable en materia federal. </a:t>
            </a:r>
          </a:p>
          <a:p>
            <a:r>
              <a:rPr lang="es-MX" dirty="0"/>
              <a:t>LEY DE TITULOS Y OPERACIONES DE CREDITO.( ARTÍCULO 2 ). </a:t>
            </a:r>
          </a:p>
          <a:p>
            <a:pPr marL="0" indent="0">
              <a:buNone/>
            </a:pPr>
            <a:r>
              <a:rPr lang="es-MX" dirty="0"/>
              <a:t>a)  Los actos y operaciones de crédito se rigen. </a:t>
            </a:r>
          </a:p>
          <a:p>
            <a:pPr marL="0" indent="0">
              <a:buNone/>
            </a:pPr>
            <a:r>
              <a:rPr lang="es-MX" dirty="0"/>
              <a:t>b)  Por lo dispuesto en esta ley y las demás leyes especiales. </a:t>
            </a:r>
          </a:p>
          <a:p>
            <a:r>
              <a:rPr lang="es-MX" dirty="0"/>
              <a:t>En su defecto, </a:t>
            </a:r>
          </a:p>
          <a:p>
            <a:pPr marL="0" indent="0">
              <a:buNone/>
            </a:pPr>
            <a:r>
              <a:rPr lang="es-MX" dirty="0"/>
              <a:t>c) Por la legislación mercantil (general). </a:t>
            </a:r>
          </a:p>
          <a:p>
            <a:pPr marL="0" indent="0">
              <a:buNone/>
            </a:pPr>
            <a:r>
              <a:rPr lang="es-MX" dirty="0"/>
              <a:t>d)  Usos bancarios y mercantiles. </a:t>
            </a:r>
          </a:p>
          <a:p>
            <a:pPr marL="0" indent="0">
              <a:buNone/>
            </a:pPr>
            <a:r>
              <a:rPr lang="es-MX" dirty="0"/>
              <a:t>e)  Derecho común Código Civil Federal. </a:t>
            </a:r>
          </a:p>
          <a:p>
            <a:r>
              <a:rPr lang="es-MX" dirty="0"/>
              <a:t>MATERIA PROCESAL.(1054) </a:t>
            </a:r>
          </a:p>
          <a:p>
            <a:pPr marL="0" indent="0">
              <a:buNone/>
            </a:pPr>
            <a:r>
              <a:rPr lang="es-MX" dirty="0"/>
              <a:t>a)  No existir convenio. </a:t>
            </a:r>
          </a:p>
          <a:p>
            <a:pPr marL="0" indent="0">
              <a:buNone/>
            </a:pPr>
            <a:r>
              <a:rPr lang="es-MX" dirty="0"/>
              <a:t>b)  Disposiciones del Código de Comercio. </a:t>
            </a:r>
          </a:p>
          <a:p>
            <a:pPr marL="0" indent="0">
              <a:buNone/>
            </a:pPr>
            <a:r>
              <a:rPr lang="es-MX" dirty="0"/>
              <a:t>c)  En defecto de el Código de Procedimiento local (libro quinto). </a:t>
            </a:r>
          </a:p>
          <a:p>
            <a:pPr marL="0" indent="0">
              <a:buNone/>
            </a:pPr>
            <a:endParaRPr lang="es-MX" dirty="0"/>
          </a:p>
        </p:txBody>
      </p:sp>
    </p:spTree>
    <p:extLst>
      <p:ext uri="{BB962C8B-B14F-4D97-AF65-F5344CB8AC3E}">
        <p14:creationId xmlns:p14="http://schemas.microsoft.com/office/powerpoint/2010/main" val="8035697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7239000" cy="6195088"/>
          </a:xfrm>
        </p:spPr>
        <p:txBody>
          <a:bodyPr>
            <a:normAutofit/>
          </a:bodyPr>
          <a:lstStyle/>
          <a:p>
            <a:pPr>
              <a:buNone/>
            </a:pPr>
            <a:r>
              <a:rPr lang="es-ES" b="1" dirty="0"/>
              <a:t> Obligaciones del </a:t>
            </a:r>
            <a:r>
              <a:rPr lang="es-ES" b="1" dirty="0" err="1"/>
              <a:t>tradens</a:t>
            </a:r>
            <a:r>
              <a:rPr lang="es-ES" b="1" dirty="0"/>
              <a:t> o </a:t>
            </a:r>
            <a:r>
              <a:rPr lang="es-ES" b="1" dirty="0" err="1"/>
              <a:t>consignante</a:t>
            </a:r>
            <a:r>
              <a:rPr lang="es-ES" b="1" dirty="0"/>
              <a:t>:</a:t>
            </a:r>
            <a:endParaRPr lang="es-ES" dirty="0"/>
          </a:p>
          <a:p>
            <a:endParaRPr lang="es-ES" dirty="0"/>
          </a:p>
          <a:p>
            <a:r>
              <a:rPr lang="es-ES" dirty="0"/>
              <a:t>A) Entregar la cosa al inicio del contrato, real, virtual o jurídicamente (</a:t>
            </a:r>
            <a:r>
              <a:rPr lang="es-ES" b="1" i="1" dirty="0"/>
              <a:t>art. 393, </a:t>
            </a:r>
            <a:r>
              <a:rPr lang="es-ES" b="1" i="1" dirty="0" err="1"/>
              <a:t>fr.</a:t>
            </a:r>
            <a:r>
              <a:rPr lang="es-ES" b="1" i="1" dirty="0"/>
              <a:t> VI </a:t>
            </a:r>
            <a:r>
              <a:rPr lang="es-ES" b="1" i="1" dirty="0" err="1"/>
              <a:t>C.Com</a:t>
            </a:r>
            <a:r>
              <a:rPr lang="es-ES" dirty="0"/>
              <a:t>)</a:t>
            </a:r>
          </a:p>
          <a:p>
            <a:endParaRPr lang="es-ES" dirty="0"/>
          </a:p>
          <a:p>
            <a:r>
              <a:rPr lang="es-ES" dirty="0"/>
              <a:t>B) Recibir la cosa llegado el plazo, en caso de no venderse</a:t>
            </a:r>
          </a:p>
          <a:p>
            <a:endParaRPr lang="es-ES" dirty="0"/>
          </a:p>
          <a:p>
            <a:r>
              <a:rPr lang="es-ES" dirty="0"/>
              <a:t>C) Indemnizar daños y perjuicios al </a:t>
            </a:r>
            <a:r>
              <a:rPr lang="es-ES" dirty="0" err="1"/>
              <a:t>accipiens</a:t>
            </a:r>
            <a:r>
              <a:rPr lang="es-ES" dirty="0"/>
              <a:t>, según el art. </a:t>
            </a:r>
            <a:r>
              <a:rPr lang="es-ES" b="1" i="1" dirty="0"/>
              <a:t>393-II</a:t>
            </a:r>
            <a:r>
              <a:rPr lang="es-ES" dirty="0"/>
              <a:t> </a:t>
            </a:r>
            <a:r>
              <a:rPr lang="es-ES" dirty="0" err="1"/>
              <a:t>C.Com</a:t>
            </a:r>
            <a:r>
              <a:rPr lang="es-ES" dirty="0"/>
              <a:t>;</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7239000" cy="4846320"/>
          </a:xfrm>
        </p:spPr>
        <p:txBody>
          <a:bodyPr/>
          <a:lstStyle/>
          <a:p>
            <a:pPr algn="just"/>
            <a:r>
              <a:rPr lang="es-ES" dirty="0">
                <a:latin typeface="Times New Roman" pitchFamily="18" charset="0"/>
                <a:cs typeface="Times New Roman" pitchFamily="18" charset="0"/>
              </a:rPr>
              <a:t>D) Responder del saneamiento por evicción y vicios ocultos (A. </a:t>
            </a:r>
            <a:r>
              <a:rPr lang="es-ES" b="1" i="1" dirty="0">
                <a:latin typeface="Times New Roman" pitchFamily="18" charset="0"/>
                <a:cs typeface="Times New Roman" pitchFamily="18" charset="0"/>
              </a:rPr>
              <a:t>393-II</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C.Com</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E) Pagar una retribución al </a:t>
            </a:r>
            <a:r>
              <a:rPr lang="es-ES" dirty="0" err="1">
                <a:latin typeface="Times New Roman" pitchFamily="18" charset="0"/>
                <a:cs typeface="Times New Roman" pitchFamily="18" charset="0"/>
              </a:rPr>
              <a:t>accipiens</a:t>
            </a:r>
            <a:r>
              <a:rPr lang="es-ES" dirty="0">
                <a:latin typeface="Times New Roman" pitchFamily="18" charset="0"/>
                <a:cs typeface="Times New Roman" pitchFamily="18" charset="0"/>
              </a:rPr>
              <a:t>; aunque por regla general este último retiene del precio la ganancia correspondiente (A. </a:t>
            </a:r>
            <a:r>
              <a:rPr lang="es-ES" b="1" i="1" dirty="0">
                <a:latin typeface="Times New Roman" pitchFamily="18" charset="0"/>
                <a:cs typeface="Times New Roman" pitchFamily="18" charset="0"/>
              </a:rPr>
              <a:t>393-III</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C.Com</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239000" cy="986368"/>
          </a:xfrm>
        </p:spPr>
        <p:txBody>
          <a:bodyPr>
            <a:normAutofit fontScale="90000"/>
          </a:bodyPr>
          <a:lstStyle/>
          <a:p>
            <a:r>
              <a:rPr lang="es-ES" dirty="0"/>
              <a:t>Obligaciones del consignatario</a:t>
            </a:r>
          </a:p>
        </p:txBody>
      </p:sp>
      <p:sp>
        <p:nvSpPr>
          <p:cNvPr id="3" name="2 Marcador de contenido"/>
          <p:cNvSpPr>
            <a:spLocks noGrp="1"/>
          </p:cNvSpPr>
          <p:nvPr>
            <p:ph idx="1"/>
          </p:nvPr>
        </p:nvSpPr>
        <p:spPr>
          <a:xfrm>
            <a:off x="457200" y="1609416"/>
            <a:ext cx="7643192" cy="4846320"/>
          </a:xfrm>
        </p:spPr>
        <p:txBody>
          <a:bodyPr>
            <a:noAutofit/>
          </a:bodyPr>
          <a:lstStyle/>
          <a:p>
            <a:pPr algn="just"/>
            <a:r>
              <a:rPr lang="es-ES" sz="2400" dirty="0">
                <a:latin typeface="Times New Roman" pitchFamily="18" charset="0"/>
                <a:cs typeface="Times New Roman" pitchFamily="18" charset="0"/>
              </a:rPr>
              <a:t>a) Recibir la cosa, ya que con esto se perfecciona el contrato y se otorga al </a:t>
            </a:r>
            <a:r>
              <a:rPr lang="es-ES" sz="2400" dirty="0" err="1">
                <a:latin typeface="Times New Roman" pitchFamily="18" charset="0"/>
                <a:cs typeface="Times New Roman" pitchFamily="18" charset="0"/>
              </a:rPr>
              <a:t>accipiens</a:t>
            </a:r>
            <a:r>
              <a:rPr lang="es-ES" sz="2400" dirty="0">
                <a:latin typeface="Times New Roman" pitchFamily="18" charset="0"/>
                <a:cs typeface="Times New Roman" pitchFamily="18" charset="0"/>
              </a:rPr>
              <a:t> una “autorización especial” para disponer de cosa ajena;</a:t>
            </a:r>
          </a:p>
          <a:p>
            <a:pPr algn="just"/>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b) La </a:t>
            </a:r>
            <a:r>
              <a:rPr lang="es-ES" sz="2400" b="1" dirty="0">
                <a:latin typeface="Times New Roman" pitchFamily="18" charset="0"/>
                <a:cs typeface="Times New Roman" pitchFamily="18" charset="0"/>
              </a:rPr>
              <a:t>obligación facultativa</a:t>
            </a:r>
            <a:r>
              <a:rPr lang="es-ES" sz="2400" dirty="0">
                <a:latin typeface="Times New Roman" pitchFamily="18" charset="0"/>
                <a:cs typeface="Times New Roman" pitchFamily="18" charset="0"/>
              </a:rPr>
              <a:t> de pagar el precio o devolver la cosa al vencimiento del plazo (</a:t>
            </a:r>
            <a:r>
              <a:rPr lang="es-ES" sz="2400" b="1" dirty="0">
                <a:latin typeface="Times New Roman" pitchFamily="18" charset="0"/>
                <a:cs typeface="Times New Roman" pitchFamily="18" charset="0"/>
              </a:rPr>
              <a:t>art. 393-I </a:t>
            </a:r>
            <a:r>
              <a:rPr lang="es-ES" sz="2400" b="1" dirty="0" err="1">
                <a:latin typeface="Times New Roman" pitchFamily="18" charset="0"/>
                <a:cs typeface="Times New Roman" pitchFamily="18" charset="0"/>
              </a:rPr>
              <a:t>C.Com</a:t>
            </a:r>
            <a:r>
              <a:rPr lang="es-ES" sz="2400" dirty="0">
                <a:latin typeface="Times New Roman" pitchFamily="18" charset="0"/>
                <a:cs typeface="Times New Roman" pitchFamily="18" charset="0"/>
              </a:rPr>
              <a:t>);</a:t>
            </a:r>
          </a:p>
          <a:p>
            <a:pPr algn="just"/>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c) Custodiar y conservar la cosa; es decir, el consignatario tiene obligaciones similares a un depositario de no usar la cosa y de responder de los daños y perjuicios causados a la misma por malicia o negligencia, según los arts. </a:t>
            </a:r>
            <a:r>
              <a:rPr lang="es-ES" sz="2400" b="1" dirty="0">
                <a:latin typeface="Times New Roman" pitchFamily="18" charset="0"/>
                <a:cs typeface="Times New Roman" pitchFamily="18" charset="0"/>
              </a:rPr>
              <a:t>335</a:t>
            </a:r>
            <a:r>
              <a:rPr lang="es-ES" sz="2400" dirty="0">
                <a:latin typeface="Times New Roman" pitchFamily="18" charset="0"/>
                <a:cs typeface="Times New Roman" pitchFamily="18" charset="0"/>
              </a:rPr>
              <a:t> y </a:t>
            </a:r>
            <a:r>
              <a:rPr lang="es-ES" sz="2400" b="1" dirty="0">
                <a:latin typeface="Times New Roman" pitchFamily="18" charset="0"/>
                <a:cs typeface="Times New Roman" pitchFamily="18" charset="0"/>
              </a:rPr>
              <a:t>393-VI</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C.Com</a:t>
            </a:r>
            <a:r>
              <a:rPr lang="es-ES" sz="2400" dirty="0">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cstate="print"/>
          <a:srcRect/>
          <a:stretch>
            <a:fillRect/>
          </a:stretch>
        </p:blipFill>
        <p:spPr bwMode="auto">
          <a:xfrm>
            <a:off x="7308304" y="6021287"/>
            <a:ext cx="432048" cy="83127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7776864" cy="5832648"/>
          </a:xfrm>
        </p:spPr>
        <p:txBody>
          <a:bodyPr>
            <a:normAutofit/>
          </a:bodyPr>
          <a:lstStyle/>
          <a:p>
            <a:pPr algn="just"/>
            <a:r>
              <a:rPr lang="es-ES" dirty="0">
                <a:latin typeface="Times New Roman" pitchFamily="18" charset="0"/>
                <a:cs typeface="Times New Roman" pitchFamily="18" charset="0"/>
              </a:rPr>
              <a:t>d) Facultad de vender o procurar la venta de los bienes, ya que tal enajenación puede o no presentarse</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e) Asumir el riesgo de pérdida; esta es una responsabilidad derivada del contrato, de la que sólo podrá liberarse sí la pérdida ocurre por culpa del tridente, o si se trata de bienes individualmente designados (art. </a:t>
            </a:r>
            <a:r>
              <a:rPr lang="es-ES" b="1" i="1" dirty="0">
                <a:latin typeface="Times New Roman" pitchFamily="18" charset="0"/>
                <a:cs typeface="Times New Roman" pitchFamily="18" charset="0"/>
              </a:rPr>
              <a:t>393-VI</a:t>
            </a:r>
            <a:r>
              <a:rPr lang="es-ES" dirty="0">
                <a:latin typeface="Times New Roman" pitchFamily="18" charset="0"/>
                <a:cs typeface="Times New Roman" pitchFamily="18" charset="0"/>
              </a:rPr>
              <a:t> C. </a:t>
            </a:r>
            <a:r>
              <a:rPr lang="es-ES" dirty="0" err="1">
                <a:latin typeface="Times New Roman" pitchFamily="18" charset="0"/>
                <a:cs typeface="Times New Roman" pitchFamily="18" charset="0"/>
              </a:rPr>
              <a:t>Com</a:t>
            </a:r>
            <a:r>
              <a:rPr lang="es-ES" dirty="0">
                <a:latin typeface="Times New Roman" pitchFamily="18" charset="0"/>
                <a:cs typeface="Times New Roman" pitchFamily="18" charset="0"/>
              </a:rPr>
              <a:t>)</a:t>
            </a:r>
          </a:p>
          <a:p>
            <a:pPr algn="just">
              <a:buNone/>
            </a:pPr>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f) Entregar al </a:t>
            </a:r>
            <a:r>
              <a:rPr lang="es-ES" dirty="0" err="1">
                <a:latin typeface="Times New Roman" pitchFamily="18" charset="0"/>
                <a:cs typeface="Times New Roman" pitchFamily="18" charset="0"/>
              </a:rPr>
              <a:t>consignante</a:t>
            </a:r>
            <a:r>
              <a:rPr lang="es-ES" dirty="0">
                <a:latin typeface="Times New Roman" pitchFamily="18" charset="0"/>
                <a:cs typeface="Times New Roman" pitchFamily="18" charset="0"/>
              </a:rPr>
              <a:t> el precio estimado dentro de los dos días hábiles siguientes a que se verifique la venta, salvo pacto en contrario (art. </a:t>
            </a:r>
            <a:r>
              <a:rPr lang="es-ES" b="1" i="1" dirty="0">
                <a:latin typeface="Times New Roman" pitchFamily="18" charset="0"/>
                <a:cs typeface="Times New Roman" pitchFamily="18" charset="0"/>
              </a:rPr>
              <a:t>393-IV</a:t>
            </a:r>
            <a:r>
              <a:rPr lang="es-ES" dirty="0">
                <a:latin typeface="Times New Roman" pitchFamily="18" charset="0"/>
                <a:cs typeface="Times New Roman" pitchFamily="18" charset="0"/>
              </a:rPr>
              <a:t> C. </a:t>
            </a:r>
            <a:r>
              <a:rPr lang="es-ES" dirty="0" err="1">
                <a:latin typeface="Times New Roman" pitchFamily="18" charset="0"/>
                <a:cs typeface="Times New Roman" pitchFamily="18" charset="0"/>
              </a:rPr>
              <a:t>Com</a:t>
            </a:r>
            <a:r>
              <a:rPr lang="es-ES" dirty="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892480" cy="986368"/>
          </a:xfrm>
        </p:spPr>
        <p:txBody>
          <a:bodyPr>
            <a:normAutofit/>
          </a:bodyPr>
          <a:lstStyle/>
          <a:p>
            <a:r>
              <a:rPr lang="es-ES" sz="3600" i="1" dirty="0"/>
              <a:t>CAUSAS DE TERMINACIÓN DEL CONTRATO</a:t>
            </a:r>
            <a:endParaRPr lang="es-ES" dirty="0"/>
          </a:p>
        </p:txBody>
      </p:sp>
      <p:sp>
        <p:nvSpPr>
          <p:cNvPr id="3" name="2 Marcador de contenido"/>
          <p:cNvSpPr>
            <a:spLocks noGrp="1"/>
          </p:cNvSpPr>
          <p:nvPr>
            <p:ph idx="1"/>
          </p:nvPr>
        </p:nvSpPr>
        <p:spPr>
          <a:xfrm>
            <a:off x="179512" y="1412776"/>
            <a:ext cx="7516688" cy="5042960"/>
          </a:xfrm>
        </p:spPr>
        <p:txBody>
          <a:bodyPr>
            <a:normAutofit/>
          </a:bodyPr>
          <a:lstStyle/>
          <a:p>
            <a:pPr algn="just"/>
            <a:r>
              <a:rPr lang="es-ES" dirty="0">
                <a:latin typeface="Times New Roman" pitchFamily="18" charset="0"/>
                <a:cs typeface="Times New Roman" pitchFamily="18" charset="0"/>
              </a:rPr>
              <a:t>	El </a:t>
            </a:r>
            <a:r>
              <a:rPr lang="es-ES" b="1" dirty="0">
                <a:latin typeface="Times New Roman" pitchFamily="18" charset="0"/>
                <a:cs typeface="Times New Roman" pitchFamily="18" charset="0"/>
              </a:rPr>
              <a:t>art. 394 </a:t>
            </a:r>
            <a:r>
              <a:rPr lang="es-ES" b="1" dirty="0" err="1">
                <a:latin typeface="Times New Roman" pitchFamily="18" charset="0"/>
                <a:cs typeface="Times New Roman" pitchFamily="18" charset="0"/>
              </a:rPr>
              <a:t>C.Com</a:t>
            </a:r>
            <a:r>
              <a:rPr lang="es-ES" b="1" dirty="0">
                <a:latin typeface="Times New Roman" pitchFamily="18" charset="0"/>
                <a:cs typeface="Times New Roman" pitchFamily="18" charset="0"/>
              </a:rPr>
              <a:t>.</a:t>
            </a:r>
            <a:r>
              <a:rPr lang="es-ES" dirty="0">
                <a:latin typeface="Times New Roman" pitchFamily="18" charset="0"/>
                <a:cs typeface="Times New Roman" pitchFamily="18" charset="0"/>
              </a:rPr>
              <a:t> establece las causas de terminación del contrato consignatario, a saber:</a:t>
            </a:r>
          </a:p>
          <a:p>
            <a:pPr algn="just">
              <a:buNone/>
            </a:pPr>
            <a:r>
              <a:rPr lang="es-ES" dirty="0">
                <a:latin typeface="Times New Roman" pitchFamily="18" charset="0"/>
                <a:cs typeface="Times New Roman" pitchFamily="18" charset="0"/>
              </a:rPr>
              <a:t> </a:t>
            </a:r>
          </a:p>
          <a:p>
            <a:pPr algn="just"/>
            <a:r>
              <a:rPr lang="es-ES" dirty="0">
                <a:latin typeface="Times New Roman" pitchFamily="18" charset="0"/>
                <a:cs typeface="Times New Roman" pitchFamily="18" charset="0"/>
              </a:rPr>
              <a:t>“I. La ejecución total de las obligaciones derivadas del contrato;</a:t>
            </a:r>
          </a:p>
          <a:p>
            <a:pPr algn="just"/>
            <a:r>
              <a:rPr lang="es-ES" dirty="0">
                <a:latin typeface="Times New Roman" pitchFamily="18" charset="0"/>
                <a:cs typeface="Times New Roman" pitchFamily="18" charset="0"/>
              </a:rPr>
              <a:t>II. El vencimiento del plazo pactado;</a:t>
            </a:r>
          </a:p>
          <a:p>
            <a:pPr algn="just"/>
            <a:r>
              <a:rPr lang="es-ES" dirty="0">
                <a:latin typeface="Times New Roman" pitchFamily="18" charset="0"/>
                <a:cs typeface="Times New Roman" pitchFamily="18" charset="0"/>
              </a:rPr>
              <a:t>III. La muerte de alguno de los contratantes;</a:t>
            </a:r>
          </a:p>
          <a:p>
            <a:pPr algn="just"/>
            <a:r>
              <a:rPr lang="es-ES" dirty="0">
                <a:latin typeface="Times New Roman" pitchFamily="18" charset="0"/>
                <a:cs typeface="Times New Roman" pitchFamily="18" charset="0"/>
              </a:rPr>
              <a:t>IV. El mutuo consentimiento; y</a:t>
            </a:r>
          </a:p>
          <a:p>
            <a:pPr algn="just"/>
            <a:r>
              <a:rPr lang="es-ES" dirty="0">
                <a:latin typeface="Times New Roman" pitchFamily="18" charset="0"/>
                <a:cs typeface="Times New Roman" pitchFamily="18" charset="0"/>
              </a:rPr>
              <a:t>V. Incumplimiento de las obligaciones de alguna de las partes.”</a:t>
            </a:r>
          </a:p>
          <a:p>
            <a:pPr algn="just"/>
            <a:endParaRPr lang="es-ES"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0"/>
            <a:ext cx="9684568" cy="71877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15816" y="260648"/>
            <a:ext cx="5256584" cy="6336704"/>
          </a:xfrm>
        </p:spPr>
        <p:txBody>
          <a:bodyPr>
            <a:normAutofit/>
          </a:bodyPr>
          <a:lstStyle/>
          <a:p>
            <a:r>
              <a:rPr lang="es-ES" dirty="0">
                <a:latin typeface="Times New Roman" pitchFamily="18" charset="0"/>
                <a:cs typeface="Times New Roman" pitchFamily="18" charset="0"/>
              </a:rPr>
              <a:t>EL CÓDIGO DE COMERCIO  NO REGLAMENTE ESTE CONTRATO</a:t>
            </a:r>
          </a:p>
          <a:p>
            <a:endParaRPr lang="es-ES" dirty="0">
              <a:latin typeface="Times New Roman" pitchFamily="18" charset="0"/>
              <a:cs typeface="Times New Roman" pitchFamily="18" charset="0"/>
            </a:endParaRPr>
          </a:p>
          <a:p>
            <a:r>
              <a:rPr lang="es-ES" dirty="0">
                <a:latin typeface="Times New Roman" pitchFamily="18" charset="0"/>
                <a:cs typeface="Times New Roman" pitchFamily="18" charset="0"/>
              </a:rPr>
              <a:t>SE CONCRETA TAN SOLO A MENCIONAR A LAS EMPRESAS DE  DISTRIBUCIÓN COMO ACTOS DE COMERCIO</a:t>
            </a:r>
          </a:p>
          <a:p>
            <a:endParaRPr lang="es-ES" dirty="0">
              <a:latin typeface="Times New Roman" pitchFamily="18" charset="0"/>
              <a:cs typeface="Times New Roman" pitchFamily="18" charset="0"/>
            </a:endParaRPr>
          </a:p>
          <a:p>
            <a:r>
              <a:rPr lang="es-ES" dirty="0">
                <a:latin typeface="Times New Roman" pitchFamily="18" charset="0"/>
                <a:cs typeface="Times New Roman" pitchFamily="18" charset="0"/>
              </a:rPr>
              <a:t>ES DECIR COMO UNA FORMA PARTICULAR DE UNA  ACTIVIDAD MERCANTIL  ART. 75 FRAC. V </a:t>
            </a:r>
          </a:p>
        </p:txBody>
      </p:sp>
      <p:pic>
        <p:nvPicPr>
          <p:cNvPr id="14338" name="Picture 2"/>
          <p:cNvPicPr>
            <a:picLocks noChangeAspect="1" noChangeArrowheads="1"/>
          </p:cNvPicPr>
          <p:nvPr/>
        </p:nvPicPr>
        <p:blipFill>
          <a:blip r:embed="rId2" cstate="print"/>
          <a:srcRect/>
          <a:stretch>
            <a:fillRect/>
          </a:stretch>
        </p:blipFill>
        <p:spPr bwMode="auto">
          <a:xfrm>
            <a:off x="0" y="1988839"/>
            <a:ext cx="3010896" cy="3024337"/>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7848872" cy="2808312"/>
          </a:xfrm>
        </p:spPr>
        <p:txBody>
          <a:bodyPr>
            <a:normAutofit/>
          </a:bodyPr>
          <a:lstStyle/>
          <a:p>
            <a:pPr algn="just"/>
            <a:r>
              <a:rPr lang="es-ES_tradnl" sz="2800" dirty="0">
                <a:latin typeface="Times New Roman" pitchFamily="18" charset="0"/>
                <a:cs typeface="Times New Roman" pitchFamily="18" charset="0"/>
              </a:rPr>
              <a:t>La distribución comercial como actividad económica puede formalizarse a través de distintos instrumentos jurídicos, siendo los más frecuentes los contratos de agencia, distribución comercial, concesión mercantil y contrato de franquicia. </a:t>
            </a:r>
            <a:endParaRPr lang="es-MX" sz="28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print"/>
          <a:srcRect/>
          <a:stretch>
            <a:fillRect/>
          </a:stretch>
        </p:blipFill>
        <p:spPr bwMode="auto">
          <a:xfrm>
            <a:off x="1979712" y="3717031"/>
            <a:ext cx="3960440" cy="2489419"/>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332656"/>
            <a:ext cx="7239000" cy="4846320"/>
          </a:xfrm>
        </p:spPr>
        <p:txBody>
          <a:bodyPr/>
          <a:lstStyle/>
          <a:p>
            <a:pPr algn="just"/>
            <a:r>
              <a:rPr lang="es-ES_tradnl" dirty="0"/>
              <a:t>El contrato de distribución comercial: Es aquel por el que el distribuidor se  obliga a adquirir, comercializar y vender, a nombre y por cuenta propia, los productos del fabricante, productor o principal en los términos y condiciones de reventa que éste señale</a:t>
            </a:r>
            <a:endParaRPr lang="es-MX" dirty="0"/>
          </a:p>
        </p:txBody>
      </p:sp>
      <p:pic>
        <p:nvPicPr>
          <p:cNvPr id="16386" name="Picture 2"/>
          <p:cNvPicPr>
            <a:picLocks noChangeAspect="1" noChangeArrowheads="1"/>
          </p:cNvPicPr>
          <p:nvPr/>
        </p:nvPicPr>
        <p:blipFill>
          <a:blip r:embed="rId2" cstate="print"/>
          <a:srcRect/>
          <a:stretch>
            <a:fillRect/>
          </a:stretch>
        </p:blipFill>
        <p:spPr bwMode="auto">
          <a:xfrm>
            <a:off x="2699792" y="3068960"/>
            <a:ext cx="3600400" cy="357789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20688"/>
            <a:ext cx="7239000" cy="4846320"/>
          </a:xfrm>
        </p:spPr>
        <p:txBody>
          <a:bodyPr/>
          <a:lstStyle/>
          <a:p>
            <a:pPr algn="just"/>
            <a:r>
              <a:rPr lang="es-ES_tradnl" dirty="0">
                <a:latin typeface="Times New Roman" pitchFamily="18" charset="0"/>
                <a:cs typeface="Times New Roman" pitchFamily="18" charset="0"/>
              </a:rPr>
              <a:t>. El empresario tendrá la facultad de imponer al distribuidor determinadas obligaciones sobre la organización del negocio para la comercialización y reventa de los productos</a:t>
            </a:r>
          </a:p>
          <a:p>
            <a:endParaRPr lang="es-ES_tradnl" dirty="0">
              <a:latin typeface="Times New Roman" pitchFamily="18" charset="0"/>
              <a:cs typeface="Times New Roman" pitchFamily="18" charset="0"/>
            </a:endParaRPr>
          </a:p>
          <a:p>
            <a:endParaRPr lang="es-MX"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cstate="print"/>
          <a:srcRect/>
          <a:stretch>
            <a:fillRect/>
          </a:stretch>
        </p:blipFill>
        <p:spPr bwMode="auto">
          <a:xfrm>
            <a:off x="1547664" y="2358300"/>
            <a:ext cx="5472608" cy="4499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FC67546-D50D-9F44-A94D-6796F7C382A2}"/>
              </a:ext>
            </a:extLst>
          </p:cNvPr>
          <p:cNvSpPr>
            <a:spLocks noGrp="1"/>
          </p:cNvSpPr>
          <p:nvPr>
            <p:ph idx="1"/>
          </p:nvPr>
        </p:nvSpPr>
        <p:spPr>
          <a:xfrm>
            <a:off x="0" y="64394"/>
            <a:ext cx="8604448" cy="6793605"/>
          </a:xfrm>
        </p:spPr>
        <p:txBody>
          <a:bodyPr>
            <a:normAutofit fontScale="62500" lnSpcReduction="20000"/>
          </a:bodyPr>
          <a:lstStyle/>
          <a:p>
            <a:r>
              <a:rPr lang="es-MX" dirty="0"/>
              <a:t>LEY DE FIANZAS.- (artículo 94 fracción sexta). </a:t>
            </a:r>
          </a:p>
          <a:p>
            <a:pPr marL="0" indent="0">
              <a:buNone/>
            </a:pPr>
            <a:r>
              <a:rPr lang="es-MX" dirty="0"/>
              <a:t>a) En los juicios contra las instituciones de fianzas. </a:t>
            </a:r>
          </a:p>
          <a:p>
            <a:pPr marL="0" indent="0">
              <a:buNone/>
            </a:pPr>
            <a:r>
              <a:rPr lang="es-MX" dirty="0"/>
              <a:t>b) Código de Comercio.</a:t>
            </a:r>
            <a:br>
              <a:rPr lang="es-MX" dirty="0"/>
            </a:br>
            <a:r>
              <a:rPr lang="es-MX" dirty="0"/>
              <a:t>c) CódigoFederaldeProcedimientosCiviles. </a:t>
            </a:r>
          </a:p>
          <a:p>
            <a:r>
              <a:rPr lang="es-MX" dirty="0"/>
              <a:t>LEY DE SEGUROS Y SOCIEDADES MUTUALISTAS. (135 fracción tercera). </a:t>
            </a:r>
          </a:p>
          <a:p>
            <a:pPr marL="0" indent="0">
              <a:buNone/>
            </a:pPr>
            <a:r>
              <a:rPr lang="es-MX" dirty="0"/>
              <a:t>a) Remite al código de procedimientos civiles del D.F. </a:t>
            </a:r>
          </a:p>
          <a:p>
            <a:r>
              <a:rPr lang="es-MX" dirty="0"/>
              <a:t>LEY DE MERCADO DE VALORES. (ARTÍCULO séptimo.)</a:t>
            </a:r>
          </a:p>
          <a:p>
            <a:pPr marL="0" indent="0">
              <a:buNone/>
            </a:pPr>
            <a:r>
              <a:rPr lang="es-MX" dirty="0"/>
              <a:t>a) Remite al código Federal de Procedimientos Civiles. </a:t>
            </a:r>
          </a:p>
          <a:p>
            <a:r>
              <a:rPr lang="es-MX" dirty="0"/>
              <a:t>LEY DE SOCIEDADES DE INVERSION (artículo 2 )</a:t>
            </a:r>
          </a:p>
          <a:p>
            <a:pPr marL="0" indent="0">
              <a:buNone/>
            </a:pPr>
            <a:r>
              <a:rPr lang="es-MX" dirty="0"/>
              <a:t>a) Remite al Código Federal de Procedimientos Civiles. </a:t>
            </a:r>
          </a:p>
          <a:p>
            <a:r>
              <a:rPr lang="es-MX" dirty="0"/>
              <a:t>LEY DE INSTITUCIONES DE CREDITO / ORGANIZACIÓN DE ACTIVIDAD Y AUXILIARES DE CREDITO / LEY DE AGRUPACIONES FINANCIERAS. </a:t>
            </a:r>
          </a:p>
          <a:p>
            <a:pPr marL="0" indent="0">
              <a:buNone/>
            </a:pPr>
            <a:r>
              <a:rPr lang="es-MX" dirty="0"/>
              <a:t>a) No dice nada debe aplicarse 1054. </a:t>
            </a:r>
          </a:p>
          <a:p>
            <a:pPr marL="0" indent="0">
              <a:buNone/>
            </a:pPr>
            <a:r>
              <a:rPr lang="es-MX" dirty="0"/>
              <a:t>DERECHO MERCANTIL INFILTRADO A OTROS DERECHOS. </a:t>
            </a:r>
          </a:p>
          <a:p>
            <a:pPr marL="0" indent="0">
              <a:buNone/>
            </a:pPr>
            <a:r>
              <a:rPr lang="es-MX" dirty="0"/>
              <a:t>)  Derecho Público.- Relación de supra a subordinación (IMPERIUM). </a:t>
            </a:r>
          </a:p>
          <a:p>
            <a:pPr marL="0" indent="0">
              <a:buNone/>
            </a:pPr>
            <a:r>
              <a:rPr lang="es-MX" dirty="0"/>
              <a:t>b)  Privado relación de coordinación de igual a igual. </a:t>
            </a:r>
          </a:p>
          <a:p>
            <a:pPr marL="0" indent="0">
              <a:buNone/>
            </a:pPr>
            <a:r>
              <a:rPr lang="es-MX" dirty="0"/>
              <a:t>c)  Derecho Social relación de protección a la parte desprotegida. </a:t>
            </a:r>
          </a:p>
          <a:p>
            <a:pPr marL="0" indent="0">
              <a:buNone/>
            </a:pPr>
            <a:r>
              <a:rPr lang="es-MX" dirty="0"/>
              <a:t>Se entrelaza el derecho p</a:t>
            </a:r>
            <a:r>
              <a:rPr lang="es-ES" dirty="0" err="1"/>
              <a:t>úblico</a:t>
            </a:r>
            <a:r>
              <a:rPr lang="es-ES" dirty="0"/>
              <a:t> con el privado.</a:t>
            </a:r>
            <a:endParaRPr lang="es-MX" dirty="0"/>
          </a:p>
          <a:p>
            <a:pPr marL="0" indent="0">
              <a:buNone/>
            </a:pPr>
            <a:r>
              <a:rPr lang="es-MX" dirty="0"/>
              <a:t>a)  Constitucional 73 fracción décima. </a:t>
            </a:r>
          </a:p>
          <a:p>
            <a:pPr marL="0" indent="0">
              <a:buNone/>
            </a:pPr>
            <a:r>
              <a:rPr lang="es-MX" dirty="0"/>
              <a:t>b)  Derecho administrativo, relación entre órganos de la administración. </a:t>
            </a:r>
          </a:p>
          <a:p>
            <a:r>
              <a:rPr lang="es-MX" dirty="0"/>
              <a:t>.Dependencia.- Forma parte del poder ejecutivo, Secretarías de Estado. (centralizada). </a:t>
            </a:r>
          </a:p>
          <a:p>
            <a:r>
              <a:rPr lang="es-MX" dirty="0"/>
              <a:t>Desconcentrada Gavino Fraga.</a:t>
            </a:r>
          </a:p>
          <a:p>
            <a:r>
              <a:rPr lang="es-MX" dirty="0"/>
              <a:t>Por región – Municipio.</a:t>
            </a:r>
          </a:p>
          <a:p>
            <a:r>
              <a:rPr lang="es-MX" dirty="0"/>
              <a:t>Por colaboración el Notariado.</a:t>
            </a:r>
          </a:p>
          <a:p>
            <a:r>
              <a:rPr lang="es-MX" dirty="0"/>
              <a:t>Por servicio la Procuraduría del Consumidor. </a:t>
            </a:r>
          </a:p>
        </p:txBody>
      </p:sp>
    </p:spTree>
    <p:extLst>
      <p:ext uri="{BB962C8B-B14F-4D97-AF65-F5344CB8AC3E}">
        <p14:creationId xmlns:p14="http://schemas.microsoft.com/office/powerpoint/2010/main" val="6099755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7787208" cy="1412776"/>
          </a:xfrm>
        </p:spPr>
        <p:txBody>
          <a:bodyPr>
            <a:normAutofit fontScale="90000"/>
          </a:bodyPr>
          <a:lstStyle/>
          <a:p>
            <a:r>
              <a:rPr lang="es-ES_tradnl" dirty="0"/>
              <a:t>ASPECTOS CLAVES DEL CONTRATO DE DISTRIBUCIÓN</a:t>
            </a:r>
            <a:br>
              <a:rPr lang="es-MX" dirty="0"/>
            </a:br>
            <a:endParaRPr lang="es-MX" dirty="0"/>
          </a:p>
        </p:txBody>
      </p:sp>
      <p:sp>
        <p:nvSpPr>
          <p:cNvPr id="3" name="2 Marcador de contenido"/>
          <p:cNvSpPr>
            <a:spLocks noGrp="1"/>
          </p:cNvSpPr>
          <p:nvPr>
            <p:ph idx="1"/>
          </p:nvPr>
        </p:nvSpPr>
        <p:spPr>
          <a:xfrm>
            <a:off x="179512" y="1772816"/>
            <a:ext cx="7776864" cy="4846320"/>
          </a:xfrm>
        </p:spPr>
        <p:txBody>
          <a:bodyPr>
            <a:normAutofit/>
          </a:bodyPr>
          <a:lstStyle/>
          <a:p>
            <a:pPr algn="just"/>
            <a:r>
              <a:rPr lang="es-ES_tradnl" dirty="0">
                <a:latin typeface="Times New Roman" pitchFamily="18" charset="0"/>
                <a:cs typeface="Times New Roman" pitchFamily="18" charset="0"/>
              </a:rPr>
              <a:t>Es en virtud del contrato de distribución un profesional o empresario independiente (el distribuidor) pone su estructura y red comercial a disposición de otro empresario o fabricante (el empresario) para distribuir, durante un plazo de tiempo determinado o indefinido en un territorio específico, y bajo cierto control y supervisión del empresario, los productos que éste le provee, garantizándole, en determinadas condiciones, la exclusividad para revenderlos.</a:t>
            </a:r>
          </a:p>
          <a:p>
            <a:pPr algn="just"/>
            <a:endParaRPr lang="es-MX" dirty="0"/>
          </a:p>
          <a:p>
            <a:pPr algn="just">
              <a:buNone/>
            </a:pPr>
            <a:r>
              <a:rPr lang="es-ES_tradnl" dirty="0"/>
              <a:t> </a:t>
            </a:r>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4464496" cy="6120680"/>
          </a:xfrm>
        </p:spPr>
        <p:txBody>
          <a:bodyPr>
            <a:normAutofit fontScale="92500"/>
          </a:bodyPr>
          <a:lstStyle/>
          <a:p>
            <a:pPr algn="just"/>
            <a:r>
              <a:rPr lang="es-ES_tradnl" dirty="0"/>
              <a:t>La principal característica del distribuidor es la independencia y autonomía de la que goza y el hecho de que:</a:t>
            </a:r>
          </a:p>
          <a:p>
            <a:pPr algn="just"/>
            <a:endParaRPr lang="es-MX" dirty="0"/>
          </a:p>
          <a:p>
            <a:pPr algn="just"/>
            <a:r>
              <a:rPr lang="es-ES_tradnl" dirty="0"/>
              <a:t>1. Siempre actúa en nombre y por cuenta propia</a:t>
            </a:r>
            <a:endParaRPr lang="es-MX" dirty="0"/>
          </a:p>
          <a:p>
            <a:pPr algn="just"/>
            <a:endParaRPr lang="es-ES_tradnl" dirty="0"/>
          </a:p>
          <a:p>
            <a:pPr algn="just"/>
            <a:r>
              <a:rPr lang="es-ES_tradnl" dirty="0"/>
              <a:t>2. Su actividad consiste en la compra al empresario de una serie de productos para luego revenderlos a sus propios clientes siendo, por tanto, asumido por él.</a:t>
            </a:r>
          </a:p>
          <a:p>
            <a:pPr algn="just"/>
            <a:endParaRPr lang="es-ES_tradnl" dirty="0"/>
          </a:p>
        </p:txBody>
      </p:sp>
      <p:pic>
        <p:nvPicPr>
          <p:cNvPr id="19459" name="Picture 3"/>
          <p:cNvPicPr>
            <a:picLocks noChangeAspect="1" noChangeArrowheads="1"/>
          </p:cNvPicPr>
          <p:nvPr/>
        </p:nvPicPr>
        <p:blipFill>
          <a:blip r:embed="rId2" cstate="print"/>
          <a:srcRect/>
          <a:stretch>
            <a:fillRect/>
          </a:stretch>
        </p:blipFill>
        <p:spPr bwMode="auto">
          <a:xfrm>
            <a:off x="4644008" y="1772816"/>
            <a:ext cx="3466952" cy="324036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7056784" cy="3744416"/>
          </a:xfrm>
        </p:spPr>
        <p:txBody>
          <a:bodyPr/>
          <a:lstStyle/>
          <a:p>
            <a:pPr algn="just"/>
            <a:r>
              <a:rPr lang="es-ES_tradnl" dirty="0"/>
              <a:t>3. El beneficio que obtiene el distribuidor consiste en el margen entre el precio de adquisición del producto al empresario y el precio de reventa a sus clientes finales.</a:t>
            </a:r>
            <a:endParaRPr lang="es-MX" dirty="0"/>
          </a:p>
          <a:p>
            <a:endParaRPr lang="es-ES" dirty="0"/>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1979712" y="2636912"/>
            <a:ext cx="4083067" cy="331236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76672"/>
            <a:ext cx="7848872" cy="6381328"/>
          </a:xfrm>
        </p:spPr>
        <p:txBody>
          <a:bodyPr>
            <a:normAutofit/>
          </a:bodyPr>
          <a:lstStyle/>
          <a:p>
            <a:pPr algn="just"/>
            <a:r>
              <a:rPr lang="es-ES_tradnl" dirty="0">
                <a:latin typeface="Times New Roman" pitchFamily="18" charset="0"/>
                <a:cs typeface="Times New Roman" pitchFamily="18" charset="0"/>
              </a:rPr>
              <a:t>La relación de distribución supone, por tanto, una operación de compraventa entre el empresario (como vendedor) y el distribuidor (como comprador), que vendrá obligado al pago del precio de los productos adquiridos, con las especialidades que se establecen a continuación:</a:t>
            </a:r>
          </a:p>
          <a:p>
            <a:pPr algn="just"/>
            <a:endParaRPr lang="es-MX" dirty="0">
              <a:latin typeface="Times New Roman" pitchFamily="18" charset="0"/>
              <a:cs typeface="Times New Roman" pitchFamily="18" charset="0"/>
            </a:endParaRPr>
          </a:p>
          <a:p>
            <a:pPr marL="514350" indent="-514350" algn="just">
              <a:buNone/>
            </a:pPr>
            <a:r>
              <a:rPr lang="es-ES_tradnl" dirty="0">
                <a:latin typeface="Times New Roman" pitchFamily="18" charset="0"/>
                <a:cs typeface="Times New Roman" pitchFamily="18" charset="0"/>
              </a:rPr>
              <a:t>a) Planificación de compras y obligaciones de parte del distribuidor</a:t>
            </a:r>
          </a:p>
          <a:p>
            <a:pPr marL="514350" indent="-514350" algn="just">
              <a:buAutoNum type="alphaLcParenR"/>
            </a:pPr>
            <a:endParaRPr lang="es-MX" dirty="0">
              <a:latin typeface="Times New Roman" pitchFamily="18" charset="0"/>
              <a:cs typeface="Times New Roman" pitchFamily="18" charset="0"/>
            </a:endParaRPr>
          </a:p>
          <a:p>
            <a:pPr algn="just">
              <a:buNone/>
            </a:pPr>
            <a:r>
              <a:rPr lang="es-ES_tradnl" dirty="0">
                <a:latin typeface="Times New Roman" pitchFamily="18" charset="0"/>
                <a:cs typeface="Times New Roman" pitchFamily="18" charset="0"/>
              </a:rPr>
              <a:t>b) Protección de la marca del empresario</a:t>
            </a:r>
          </a:p>
          <a:p>
            <a:pPr algn="just">
              <a:buNone/>
            </a:pPr>
            <a:endParaRPr lang="es-MX" dirty="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7372672" cy="6123080"/>
          </a:xfrm>
        </p:spPr>
        <p:txBody>
          <a:bodyPr>
            <a:normAutofit/>
          </a:bodyPr>
          <a:lstStyle/>
          <a:p>
            <a:pPr algn="just"/>
            <a:r>
              <a:rPr lang="es-ES_tradnl" dirty="0">
                <a:latin typeface="Times New Roman" pitchFamily="18" charset="0"/>
                <a:cs typeface="Times New Roman" pitchFamily="18" charset="0"/>
              </a:rPr>
              <a:t>El contrato de distribución no está expresamente regulado en nuestro ordenamiento y, por tanto, la relación entre el distribuidor y el empresario se fundamenta:</a:t>
            </a:r>
          </a:p>
          <a:p>
            <a:pPr algn="just"/>
            <a:endParaRPr lang="es-ES_tradnl" dirty="0">
              <a:latin typeface="Times New Roman" pitchFamily="18" charset="0"/>
              <a:cs typeface="Times New Roman" pitchFamily="18" charset="0"/>
            </a:endParaRPr>
          </a:p>
          <a:p>
            <a:pPr algn="just"/>
            <a:r>
              <a:rPr lang="es-ES_tradnl" dirty="0">
                <a:latin typeface="Times New Roman" pitchFamily="18" charset="0"/>
                <a:cs typeface="Times New Roman" pitchFamily="18" charset="0"/>
              </a:rPr>
              <a:t> 1. En los términos y condiciones que se hayan pactado expresamente en el correspondiente contrato</a:t>
            </a:r>
          </a:p>
          <a:p>
            <a:pPr algn="just"/>
            <a:endParaRPr lang="es-ES_tradnl" dirty="0">
              <a:latin typeface="Times New Roman" pitchFamily="18" charset="0"/>
              <a:cs typeface="Times New Roman" pitchFamily="18" charset="0"/>
            </a:endParaRPr>
          </a:p>
          <a:p>
            <a:pPr algn="just"/>
            <a:r>
              <a:rPr lang="es-ES_tradnl" dirty="0">
                <a:latin typeface="Times New Roman" pitchFamily="18" charset="0"/>
                <a:cs typeface="Times New Roman" pitchFamily="18" charset="0"/>
              </a:rPr>
              <a:t>2. En la interpretación que los juzgados y tribunales vienen haciendo de este tipo de relaciones comerciales. Por todo ello resulta esencial, en este caso, que el contrato de distribución esté documentado por escrito.</a:t>
            </a:r>
            <a:endParaRPr lang="es-MX"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805263"/>
            <a:ext cx="672148" cy="104729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7848872" cy="5835048"/>
          </a:xfrm>
        </p:spPr>
        <p:txBody>
          <a:bodyPr>
            <a:normAutofit/>
          </a:bodyPr>
          <a:lstStyle/>
          <a:p>
            <a:pPr algn="just"/>
            <a:r>
              <a:rPr lang="es-ES_tradnl" dirty="0">
                <a:latin typeface="Times New Roman" pitchFamily="18" charset="0"/>
                <a:cs typeface="Times New Roman" pitchFamily="18" charset="0"/>
              </a:rPr>
              <a:t>El contrato de distribución se configura, junto con el contrato de agencia, como un elemento esencial en la exportación comercial en la medida que ofrece, con una inversión mínima y un riesgo controlado (siempre y cuando los medios de pago pactados con el distribuidor ofrezcan garantías de cobro) </a:t>
            </a:r>
          </a:p>
          <a:p>
            <a:pPr algn="just"/>
            <a:endParaRPr lang="es-ES_tradnl" dirty="0">
              <a:latin typeface="Times New Roman" pitchFamily="18" charset="0"/>
              <a:cs typeface="Times New Roman" pitchFamily="18" charset="0"/>
            </a:endParaRPr>
          </a:p>
          <a:p>
            <a:pPr algn="just"/>
            <a:r>
              <a:rPr lang="es-ES_tradnl" dirty="0">
                <a:latin typeface="Times New Roman" pitchFamily="18" charset="0"/>
                <a:cs typeface="Times New Roman" pitchFamily="18" charset="0"/>
              </a:rPr>
              <a:t>La posibilidad de llegar a potenciales consumidores/usuarios a los que, sin la participación del distribuidor en la cadena de transmisión, sería muy complicado acceder.</a:t>
            </a:r>
            <a:endParaRPr lang="es-MX"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348880"/>
            <a:ext cx="4320480" cy="3960440"/>
          </a:xfrm>
        </p:spPr>
        <p:txBody>
          <a:bodyPr>
            <a:normAutofit/>
          </a:bodyPr>
          <a:lstStyle/>
          <a:p>
            <a:pPr>
              <a:buNone/>
            </a:pPr>
            <a:r>
              <a:rPr lang="es-ES_tradnl" dirty="0"/>
              <a:t>1. Identificación de las partes: distribuidor y empresario;</a:t>
            </a:r>
          </a:p>
          <a:p>
            <a:endParaRPr lang="es-MX" dirty="0"/>
          </a:p>
          <a:p>
            <a:r>
              <a:rPr lang="es-ES_tradnl" dirty="0"/>
              <a:t>2.Definición de los productos que serán objeto de reventa por parte del distribuidor;</a:t>
            </a:r>
            <a:endParaRPr lang="es-MX" dirty="0"/>
          </a:p>
          <a:p>
            <a:endParaRPr lang="es-ES_tradnl" dirty="0"/>
          </a:p>
          <a:p>
            <a:endParaRPr lang="es-MX" dirty="0"/>
          </a:p>
          <a:p>
            <a:endParaRPr lang="es-MX" dirty="0"/>
          </a:p>
          <a:p>
            <a:endParaRPr lang="es-ES" dirty="0"/>
          </a:p>
        </p:txBody>
      </p:sp>
      <p:sp>
        <p:nvSpPr>
          <p:cNvPr id="4" name="3 Rectángulo"/>
          <p:cNvSpPr/>
          <p:nvPr/>
        </p:nvSpPr>
        <p:spPr>
          <a:xfrm>
            <a:off x="611560" y="188640"/>
            <a:ext cx="6984776" cy="1292662"/>
          </a:xfrm>
          <a:prstGeom prst="rect">
            <a:avLst/>
          </a:prstGeom>
        </p:spPr>
        <p:txBody>
          <a:bodyPr wrap="square">
            <a:spAutoFit/>
          </a:bodyPr>
          <a:lstStyle/>
          <a:p>
            <a:pPr algn="just"/>
            <a:r>
              <a:rPr lang="es-ES_tradnl" sz="2600" dirty="0"/>
              <a:t>El contrato de distribución debería recoger, como mínimo, la regulación de los siguientes términos y condiciones:</a:t>
            </a:r>
            <a:endParaRPr lang="es-MX" sz="2600" dirty="0"/>
          </a:p>
        </p:txBody>
      </p:sp>
      <p:pic>
        <p:nvPicPr>
          <p:cNvPr id="20482" name="Picture 2"/>
          <p:cNvPicPr>
            <a:picLocks noChangeAspect="1" noChangeArrowheads="1"/>
          </p:cNvPicPr>
          <p:nvPr/>
        </p:nvPicPr>
        <p:blipFill>
          <a:blip r:embed="rId2" cstate="print"/>
          <a:srcRect/>
          <a:stretch>
            <a:fillRect/>
          </a:stretch>
        </p:blipFill>
        <p:spPr bwMode="auto">
          <a:xfrm>
            <a:off x="4932040" y="1700808"/>
            <a:ext cx="2457450" cy="42957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7355160" cy="1440160"/>
          </a:xfrm>
        </p:spPr>
        <p:txBody>
          <a:bodyPr/>
          <a:lstStyle/>
          <a:p>
            <a:pPr algn="just"/>
            <a:r>
              <a:rPr lang="es-ES_tradnl" dirty="0">
                <a:latin typeface="Times New Roman" pitchFamily="18" charset="0"/>
                <a:cs typeface="Times New Roman" pitchFamily="18" charset="0"/>
              </a:rPr>
              <a:t>3. Determinación del territorio donde se llevará acabo la antedicha reventa;</a:t>
            </a:r>
            <a:endParaRPr lang="es-MX" dirty="0">
              <a:latin typeface="Times New Roman" pitchFamily="18" charset="0"/>
              <a:cs typeface="Times New Roman" pitchFamily="18" charset="0"/>
            </a:endParaRPr>
          </a:p>
          <a:p>
            <a:pPr algn="just"/>
            <a:endParaRPr lang="es-ES_tradnl"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cstate="print"/>
          <a:srcRect/>
          <a:stretch>
            <a:fillRect/>
          </a:stretch>
        </p:blipFill>
        <p:spPr bwMode="auto">
          <a:xfrm>
            <a:off x="1907704" y="1700808"/>
            <a:ext cx="4320480" cy="402379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3096344" cy="936104"/>
          </a:xfrm>
        </p:spPr>
        <p:txBody>
          <a:bodyPr>
            <a:normAutofit fontScale="90000"/>
          </a:bodyPr>
          <a:lstStyle/>
          <a:p>
            <a:r>
              <a:rPr lang="es-ES_tradnl" dirty="0"/>
              <a:t>distribuidor</a:t>
            </a:r>
            <a:br>
              <a:rPr lang="es-MX" dirty="0"/>
            </a:br>
            <a:endParaRPr lang="es-ES" dirty="0"/>
          </a:p>
        </p:txBody>
      </p:sp>
      <p:sp>
        <p:nvSpPr>
          <p:cNvPr id="3" name="2 Marcador de contenido"/>
          <p:cNvSpPr>
            <a:spLocks noGrp="1"/>
          </p:cNvSpPr>
          <p:nvPr>
            <p:ph idx="1"/>
          </p:nvPr>
        </p:nvSpPr>
        <p:spPr>
          <a:xfrm>
            <a:off x="457200" y="1609416"/>
            <a:ext cx="7571184" cy="4339864"/>
          </a:xfrm>
        </p:spPr>
        <p:txBody>
          <a:bodyPr>
            <a:normAutofit/>
          </a:bodyPr>
          <a:lstStyle/>
          <a:p>
            <a:pPr algn="just"/>
            <a:r>
              <a:rPr lang="es-ES_tradnl" dirty="0"/>
              <a:t>1. Pagar los productos adquiridos del empresario en los términos y de acuerdo con los medios de pago pactados. Establecimiento de garantías;</a:t>
            </a:r>
            <a:endParaRPr lang="es-MX" dirty="0"/>
          </a:p>
          <a:p>
            <a:pPr algn="just"/>
            <a:endParaRPr lang="es-ES_tradnl" dirty="0"/>
          </a:p>
          <a:p>
            <a:pPr algn="just"/>
            <a:r>
              <a:rPr lang="es-ES_tradnl" dirty="0"/>
              <a:t>2. En su caso, cumplir con las obligaciones de compra mínima pactadas</a:t>
            </a:r>
          </a:p>
          <a:p>
            <a:pPr algn="just"/>
            <a:endParaRPr lang="es-MX" dirty="0"/>
          </a:p>
          <a:p>
            <a:pPr algn="just"/>
            <a:endParaRPr lang="es-ES"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76672"/>
            <a:ext cx="7920880" cy="4846320"/>
          </a:xfrm>
        </p:spPr>
        <p:txBody>
          <a:bodyPr/>
          <a:lstStyle/>
          <a:p>
            <a:pPr algn="just"/>
            <a:r>
              <a:rPr lang="es-ES_tradnl" dirty="0"/>
              <a:t>3. En su caso, informar al empresario sobre los defectos del producto o la vulneración de sus marcas en el territorio de su competencia</a:t>
            </a:r>
          </a:p>
          <a:p>
            <a:pPr algn="just"/>
            <a:endParaRPr lang="es-MX" dirty="0"/>
          </a:p>
          <a:p>
            <a:pPr algn="just"/>
            <a:r>
              <a:rPr lang="es-ES_tradnl" dirty="0"/>
              <a:t>4. Contribuir a los gastos de publicidad de la marca del empresario</a:t>
            </a:r>
          </a:p>
          <a:p>
            <a:pPr algn="just"/>
            <a:endParaRPr lang="es-ES_tradnl" dirty="0"/>
          </a:p>
          <a:p>
            <a:pPr algn="just"/>
            <a:r>
              <a:rPr lang="es-ES_tradnl" dirty="0"/>
              <a:t>5. deber de confidencialidad.</a:t>
            </a:r>
            <a:endParaRPr lang="es-MX" dirty="0"/>
          </a:p>
          <a:p>
            <a:pPr algn="just"/>
            <a:endParaRPr lang="es-ES" dirty="0"/>
          </a:p>
        </p:txBody>
      </p:sp>
      <p:pic>
        <p:nvPicPr>
          <p:cNvPr id="22530" name="Picture 2"/>
          <p:cNvPicPr>
            <a:picLocks noChangeAspect="1" noChangeArrowheads="1"/>
          </p:cNvPicPr>
          <p:nvPr/>
        </p:nvPicPr>
        <p:blipFill>
          <a:blip r:embed="rId2" cstate="print"/>
          <a:srcRect/>
          <a:stretch>
            <a:fillRect/>
          </a:stretch>
        </p:blipFill>
        <p:spPr bwMode="auto">
          <a:xfrm>
            <a:off x="4860032" y="2708920"/>
            <a:ext cx="3276600" cy="414908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51520" y="5589206"/>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FC8913-DFBE-8945-85BB-E9190659E035}"/>
              </a:ext>
            </a:extLst>
          </p:cNvPr>
          <p:cNvSpPr>
            <a:spLocks noGrp="1"/>
          </p:cNvSpPr>
          <p:nvPr>
            <p:ph idx="1"/>
          </p:nvPr>
        </p:nvSpPr>
        <p:spPr>
          <a:xfrm>
            <a:off x="18390" y="0"/>
            <a:ext cx="8082002" cy="6741368"/>
          </a:xfrm>
        </p:spPr>
        <p:txBody>
          <a:bodyPr>
            <a:normAutofit fontScale="85000" lnSpcReduction="20000"/>
          </a:bodyPr>
          <a:lstStyle/>
          <a:p>
            <a:r>
              <a:rPr lang="es-MX" dirty="0"/>
              <a:t>Descentralizada (entidad)</a:t>
            </a:r>
          </a:p>
          <a:p>
            <a:pPr marL="0" indent="0">
              <a:buNone/>
            </a:pPr>
            <a:r>
              <a:rPr lang="es-MX" dirty="0"/>
              <a:t>Patrimonio propio </a:t>
            </a:r>
          </a:p>
          <a:p>
            <a:pPr marL="0" indent="0">
              <a:buNone/>
            </a:pPr>
            <a:r>
              <a:rPr lang="es-MX" dirty="0"/>
              <a:t>Personalidad propia </a:t>
            </a:r>
          </a:p>
          <a:p>
            <a:pPr marL="0" indent="0">
              <a:buNone/>
            </a:pPr>
            <a:r>
              <a:rPr lang="es-MX" dirty="0"/>
              <a:t>Organismo público descentralizado se crea por ley. </a:t>
            </a:r>
          </a:p>
          <a:p>
            <a:r>
              <a:rPr lang="es-MX" dirty="0"/>
              <a:t>Mayoritaria </a:t>
            </a:r>
          </a:p>
          <a:p>
            <a:r>
              <a:rPr lang="es-MX" dirty="0"/>
              <a:t>Minoritaria (de derecho mercantil Ley de Sociedades Mercantiles) </a:t>
            </a:r>
          </a:p>
          <a:p>
            <a:r>
              <a:rPr lang="es-MX" dirty="0"/>
              <a:t>Fideicomiso 100% mercantil afecta parte de un patrimonio a un fin determinado. </a:t>
            </a:r>
          </a:p>
          <a:p>
            <a:pPr marL="0" indent="0">
              <a:buNone/>
            </a:pPr>
            <a:r>
              <a:rPr lang="es-MX" dirty="0"/>
              <a:t>DERECHO FISCAL. Acciones al portador y acciones nominativas en fiscal serán nominativas. </a:t>
            </a:r>
          </a:p>
          <a:p>
            <a:pPr marL="0" indent="0">
              <a:buNone/>
            </a:pPr>
            <a:r>
              <a:rPr lang="es-MX" dirty="0"/>
              <a:t>El cheque al portador hasta 20,418 cantidad superior nominativo.</a:t>
            </a:r>
            <a:br>
              <a:rPr lang="es-MX" dirty="0"/>
            </a:br>
            <a:r>
              <a:rPr lang="es-MX" dirty="0"/>
              <a:t>Escisión primero se regulo en la ley fiscal. </a:t>
            </a:r>
          </a:p>
          <a:p>
            <a:r>
              <a:rPr lang="es-MX" dirty="0"/>
              <a:t>DERECHO PENAL. (financiero) </a:t>
            </a:r>
          </a:p>
          <a:p>
            <a:r>
              <a:rPr lang="es-MX" dirty="0"/>
              <a:t> Contrabando </a:t>
            </a:r>
          </a:p>
          <a:p>
            <a:r>
              <a:rPr lang="es-MX" dirty="0"/>
              <a:t> Ley de Instituciones de Crédito. </a:t>
            </a:r>
          </a:p>
          <a:p>
            <a:r>
              <a:rPr lang="es-MX" dirty="0"/>
              <a:t> Ley del Mercado de Valores. </a:t>
            </a:r>
          </a:p>
          <a:p>
            <a:pPr marL="0" indent="0">
              <a:buNone/>
            </a:pPr>
            <a:r>
              <a:rPr lang="es-MX" dirty="0"/>
              <a:t>Manejo de recursos de procedencia ilícita 400 bis, Código Penal 180 la forma en que la procuraduría fiscal (comisión nacional bancaria). </a:t>
            </a:r>
          </a:p>
          <a:p>
            <a:pPr marL="0" indent="0">
              <a:buNone/>
            </a:pPr>
            <a:endParaRPr lang="es-MX" dirty="0"/>
          </a:p>
        </p:txBody>
      </p:sp>
    </p:spTree>
    <p:extLst>
      <p:ext uri="{BB962C8B-B14F-4D97-AF65-F5344CB8AC3E}">
        <p14:creationId xmlns:p14="http://schemas.microsoft.com/office/powerpoint/2010/main" val="3149931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Empresario</a:t>
            </a:r>
            <a:br>
              <a:rPr lang="es-MX" dirty="0"/>
            </a:br>
            <a:endParaRPr lang="es-ES" dirty="0"/>
          </a:p>
        </p:txBody>
      </p:sp>
      <p:sp>
        <p:nvSpPr>
          <p:cNvPr id="3" name="2 Marcador de contenido"/>
          <p:cNvSpPr>
            <a:spLocks noGrp="1"/>
          </p:cNvSpPr>
          <p:nvPr>
            <p:ph idx="1"/>
          </p:nvPr>
        </p:nvSpPr>
        <p:spPr/>
        <p:txBody>
          <a:bodyPr/>
          <a:lstStyle/>
          <a:p>
            <a:pPr algn="just"/>
            <a:r>
              <a:rPr lang="es-ES_tradnl" dirty="0"/>
              <a:t>1. Entregar los productos en las condiciones y plazos pactados;</a:t>
            </a:r>
          </a:p>
          <a:p>
            <a:pPr algn="just"/>
            <a:endParaRPr lang="es-MX" dirty="0"/>
          </a:p>
          <a:p>
            <a:pPr algn="just"/>
            <a:r>
              <a:rPr lang="es-ES_tradnl" dirty="0"/>
              <a:t>2. Facilitar al distribuidor muestras del producto, garantías, asistencia técnica, etc.;</a:t>
            </a:r>
            <a:endParaRPr lang="es-MX" dirty="0"/>
          </a:p>
          <a:p>
            <a:pPr algn="just"/>
            <a:endParaRPr lang="es-ES" dirty="0"/>
          </a:p>
        </p:txBody>
      </p:sp>
      <p:sp>
        <p:nvSpPr>
          <p:cNvPr id="36866" name="AutoShape 2" descr="data:image/jpeg;base64,/9j/4AAQSkZJRgABAQAAAQABAAD/2wCEAAkGBxQTEhQTExQWFhUVFxUYGBcYFBUaFxgZFxcYFxcYHRgaHCggGBomHBQWITEhJSkrLi4uGB8zODMsNygtLisBCgoKDg0OGxAQGiwmICYsLCw1MjQsLSwvNCwsLSwsNCwsLCwsLCwsLCw0LCwsLCwsLCwsLCwsLCwsLCwsLCwsLP/AABEIAOEA4QMBIgACEQEDEQH/xAAcAAEAAQUBAQAAAAAAAAAAAAAABQIDBAYHAQj/xABHEAACAQIDBQUECAMECAcAAAABAgMAEQQSIQUxQVFhBhMicYEHMlKRQmJygpKhscEj0fAUM0OiFRZzg6Oys+FTZJPD0tPx/8QAGgEAAgMBAQAAAAAAAAAAAAAAAAQCAwUBBv/EADARAAICAQQABAQFBAMAAAAAAAABAgMRBBIhMSJBUWEFE3GBFDKh0fAGI5HhM7HB/9oADAMBAAIRAxEAPwDuNKUoAV4rXqhmqpKAKqUpQApSlAClKpJoAqpVFqqBoA9pSlAClKUAKw9o7VhgAM0qR33BmALfZG9j0FaP2o7bMzGLCNlQaNMLEtzEd9AvDPx4W0Y6Za5LG5Zt7ElmbzY3LHzNIX6+Fb2xWX+g3VpJTWXwdJxftBwy/wB2k0vUIEH/ABCp+QNRc3tFk+hhlA5tMb/IR/vWqRRW1O/9OHD114EViJMGuRwJBHIjQj+vOkp665rKwv57jMdLVn1N0wXtJc3LYcMovmMchLC28ZWQC/mwrddi7XhxUQmgcMhuOqsN6kcCP5HcQa0vsSZRhyVlZVMkmVbIV0IDaFb2zq+4itv2NiQxcFFSW4ZyosJARZZAd5921jqLW1FidDTXOXEnz9BS6rbykSlKUpwWFKVSTQBVSqBVQNAHtKUoAVbZqrYVSq0AFWq6UoAUpSgBSlKAFUCq68IoApqoCgFe0AKUpQArRvaJt4gf2SM2LC8xHBDujB4FuPJftA1tm2dorh4JJn1CLe3FidFUdSxAHnXGJpmdmkkN3dizHmTy6AWAHAACkddqPlw2rtjWlq3yy+kUgVcjIFieYHlyPzsOl7+VWBwxllSJTYuSLngApZjbjopsOdq2bbXZmJYJDHE8kpyhfG18xYANluEW177gNNayKq88mjOeODVmZjlRPExIVR8THQDoP2BJrYMV2ScyRIhsgiRZJNL5lLZmC8XbNvOgtxtYyvZzs/3H8SSzTEW091Ad6rzPNuPQVO1bCGFyVyll8FrC4dY0VEFlUBQOQH6+dVBsssL/AF8h+zJ4bfjER9KqVgdxB8jUTt5sVbLh4on0vmeYoVYG65VCG5BANyRV0HiSZXJZWDeKVH7F2n36XZDFIujxsQSp5gqSGQ8GHrYggSFbKaayjNaxwxVC1XXhFdOFNVAUAr2gBSlKAFKUoAUpSgBSlKAFKUoAUpSgBSlKAFKUoA0X2pYyy4eG9szPIeojAUA/elDeaVz/AL3ws+VyiaMyozBSdACVBCm5G/mK6X2r7Pti8ZhgQwhWOUyONNAyWjB4M36K242qF9oeIVWhwkQCRxIJCiiy3JKxiw0sAsht9ZTwrL1lGXK2b4WEh/T24ShHtmoQTNcOLoym6HS4PO2o3Eix3gkGt42B2kExEcoCS8Le5JbflvqGtrlPoTY20mvGW/PgQQbEEagg8CDqDWZCzb9B2UMnVqh+02DedI4ULBJJVEzKbERBWdhfhmKqv3q97M7UM8Pj/vEOV+ptcPbkwsehuOFSWJmCIzkEhVLWG82F7DrTafoLspwWCjhQRxIqIu5VAA/Lj1qqR2LLHGAXe5FzZVVbZnPGwzKLDeWUaakZmH2DdQZpJDIdTkkdEU8lVSAwHNrk/lWNho3gxkayHOkkcixykAHMCj92wGmcqrtcAAhDoLatx0sspy6F3esPaXIcHPA5lJSYFcrrHG0b2BupAZ2DkXbS6+8bXOhm8PMrqHU3VhcEcRWtdme28WMxeKwiRyI+FYgswGVrOUJFjpqNAd4151MYJck8sY91gso6MxZZABwF1VupdjT0YqKwuhWTcuWSNKpZwN5A8zRXB3EHyNTIlVKUoAUpSgBSlKAFKhO1HanD4FA0zEu18kS2Mj232G4D6xIGo1uRXK9se07GykiLJh04ZQHk9XcZfko86rnbGHZbCqU+jt9K+cZu1eNJ1xc5PSVlHmcttP1+ZHv+tOOIynGTkdHKn8Q8X51X+Jj6Ms/Cz9UfRtK+ecD2zx8RBXFSG3CQiQHoc4J+RFb52Z9qiORHjEEZNh3qXMZP1l1aPzuw5kVKN8JEZ6eceezpVKohlV1DKwZWAIYEEEHUEEaEVXVxQKUpQApSlACuPdtJ747E3+i0ajoO5jP6sT612GtR2r2NE+PGIcqYCoMia3eRLKoPAoVy3/2drEMbLaul2w2r1L9PYq5Zfoabsjsli8TH3qhEQi6GRmUuOBCqpIU8za+8Agg1H7V2XPhXCTplv7rA5ke2pytz36EA6XtauxbYxRjj8Fs7MqLfgWOptxsoZrcbVru0cH30bRvIzht4c3BPA6DwMDqClrG2/dSV+mogtvOfX9/9DNV1snu8jUex2Jy4kDhKjL5snjX5ASfOt12hGWicKLsVOUc2tcD52rnGyyYcXGklw0Uyqb8pPAG5WIkvcab66fS1eYrHoXTw2Q/bTam0y2CfZcayQym8pIXccpUNmN1Wxa5Gunz2XtPFmws2pVkRpFYb1eMZ0YdQVFR2FmeAnIueNiWMdwGVjqxQnwm51KkjUk34VXtDHtOpiETxo2js5S5U+8ihGbUjQk2sDpetdaiDhlsz/kyUsFrB7XZWdBArTGxeVMqxnQZe8PvB7G+QBtLagGhwpdzJJIzMyqpClkSyliAFU3PvG9yb+gq+KrWkXfOXDY0q4x6Raj2bCN0Uf4F/lVz/AEXCd8Ud+eRb/O1xV1TV1WoiRlkxxFJHrFIfsSMzofU3ZPQ2HwmpLZ+NEoOhVlNmQ71P7gjUHj8wMRjWNnyTRyDiRG/VXPg9Q5W3Rm50xVc1LD6Kp15WSepSlPCwqG7WdoEwOHaZ9W92NL2LyG+VfLQkngATwqZriHtL2z/acYUGseHJjRQfekvaVj0DDJ9w8zVdk9scllUN8sGp7Rx8k8rzTNnkc3Y8OiqPoqOA/e5OK726ngOZ/lUh/ZZL27rNpc5VF7fd3Viz4J0IZlYKR4CVIuOJ876enWs9pvlmnlLhFlFt1J3nma9pSokhSlKDptvs97WPhJ0iZicNKwVlO5Gc2Ei/D4j4uBBJ3jXu9fLMqXBB4gj5ivprY85fDwu294o2Pmygn9ad00200/Iz9VBJprzMyvFN6oZqrUUyKntKUoAUpSgCH7TDwRH4ZVv95XQfm4qEnkcEBEB0uSzFV8rhSSfStk25hy8EgUXYAMo5tGQ6j1KgVAROGAK6hgCOoIuD8qzdZHxp+w/pZeBogNubIGLXPGMs6eAhiVJXeUJF9RfMrC/yNbJs4SCNO+KmS3iKXyk8xesNntKPAbkZS/AGxdE6mwc9PvVnzzhVzHoABqSTuAHEmlcF7LtKj4cXKxe0SgK2WxkOY+EE7ly3F7Wva4OtZc82VGe3uqWtx0F7aVw4XhXoNUKdBVQrqOF0Gqs1WQa9zVJMi0XC1Y2I8RiXi0sRH3GEp/yxtVckgALMQAASSToBxJPK3Gr+xcMWbv3BGhEakWIU2JcjgWsLDeAOBJAvqg5SRXOSjEmaUpWmIkV2q2t/ZcJPPpdEOQHcXbwxj1dlHrXzwkhGR75iuhJ1JNzv8wd9dU9te0MsEEAP97IXYc1iG78ciH7tclR7fuOBHI0lqZeLA/pYeHJvvZHbUaxyZwqtIQqZtemh4ak/Ktxkx8CYZsy+FIzobMrWGg6361w6eTMVG4C5AG7T/u16vLM1ioZsp3rc2PpRG/asYOT026WUyh2uSd1yTbhrVNKUsNilKUHQa6L2N27tURxnL38KhQFdYkugFrI65TcW3kNXPEizkJrdyEFtDdzkFiePiru2aUWtHHYfREhBAG4DwWvoNNB1rqscOUU2RUuGiVw+34CqtdgSASmR2dDxDqoOQg33+lSWGxCyLmRgy8wbjTePPpWsbIH8GM8WUMx4lmF2J63v5buFXdnYnLirKNHbu35Fu6MqsRzCrl6hxyFMV6tykk0KzoSWUbPSlKdFRSlKAFQ52GM5KyOgJJyAIQCd+UkGwJ1tr0tUxXhFRlCMu0SjJx6ILbOHSOOFQNBLpqbkmOS5J3k6nU1idzdo208ObTzFrjqN3kxrM7SMLwJxzu/oqMh/OVasxbhWbqn/AHML0HaP+PJjbLH8JT8V3Pm7Fz+bVlkVhYJ8pMJ0ILFPrISSLc8t8pG/QHiKzTSxcYCu0AswLRiwVhq6jcFZd7cACtyeI4m+MfHe2dQ3wkhWHmpsR8qvYGLv3UjWJCGLcHZTdFX4gDZiw0uoGvitsLxg6EAjqL03VpnOOW8FFl6i8GtPjIxqXQDqyj96RYjP/dq0nVV8P4zZfzvWwDCINVRQeigftV1Vq2OjSfLKnqPREThNkEkPMQbG6xi+RSNzEn32FtNABppcXqYpSm4wUVhFEpOTyxSlKkROJ+2HFFseqcIoUH3nZmb8snyrR62f2mMTtTFX4GEDy7iI/qTWsVm2vM2atKxWige8egH5k/yquqB7x8l/VqrqtliKt/n+tU0qrf5/rQBTXoFAKE0ASnZZFbG4fNYKJA3/AKYLr1JzKotxJrsg2glwDmW5sC8boLncLsoF+lc39l8AOJlkP+HGFHnI28ekRH3q6a7KwKkXB0II0IO8HpVc3yQa5MKPDXllCu6L4LhSLZ2zF9CDlJBQ6W96/Grkc0UcmHsTlBeS6q8hIyMtyVDE3MoNzv1qrY6ARLbm2pJJbxEBiTvuADesLDSJHJPvPjFuilVew5DPI5+95Vfo6vmXKP3/AMCurt+XU5fY2Q7eT6KSt/uyv/ORVv8A1g/8vP8A8D/7ahW2iOCn1NY8u2QDYlAeRbX9a9D+FMP8YbIm31+lDMvUiNvyRyakcHjElF0YG2hGoIPIqdVPQitDHaEBgGtrz8JHmpOZedyLdalIpLkSRHLIvE8R8Dj6Sn8t4sahPT4WUThqsvDNvpWLs3GiZMwFjezKd6sN6n+fEEHca92jixFG0hF8o0HFmOiqOpYgetKPjsdXPRBbTlz4h+UYWMfaPjf01jHmpq6Kw8DEQNTdtWY82YlmPS7EmsysWc98nI1FHbFRLc8SsLOFI3+IAgW467qu7C2LGV714we8syKwzBEHuaNuYg5jpfW30RWPjoi0bqtrsrAX3ai3CpDDbWYMqyqoDEBXUm2Y6BWU+7fQA3Nzpppe/S7N3i+xTfu2+EmAKUpWmIilKUAKUpQApSlAHDva3hsm0Wa2kkUT36jNGf8Apj5itMrr3tp2MZMMmKT3oCQ+lz3UlgT91gh6Asa4vc/Efy/lSF0MTZpUTzBF99GB53H7j9PzqusVr2tmv5gftaq457aN8wND6cKqaLVIv16BVMbg7iPnrVRNRJFRN/6/rWqKVk4DBtPLHCnvyuqDTdmNs1ugux6A0JZeAbwsnmB2nLGB3bZLSM4KizEkKurcRZNBu8R0N63vsvtfHY5iixqYo/750GVzcaRqxbL3huDwstzcEref2f7JMKlu8lmlA+jdUU/hGb5MK3rZ+BjgjWOFFjRdyqAB1PUnieNNLS5eZictSksRNcgwU5sqwlAAADIyBABpYBCxNhwsB1FZMHZJASXllcsbtqiqT0yrmAsAAMx0A1rYqVfTUqXmPYrdY7ViSWCJi7OYYf4Qb7bNJ/zk1IYfComiIqD6qgfpV6lXOTfbK1FLpHjKCCCLg6EHiOVaVtHBHCzAL/dPfJ0tq0R8hqvS/wANzu1YW2MAJ4mj3HerfC41U/PeOIuONWVWbJexVfV8yOPPyIXB4nupVkHuSZUf10jf0Jyno1z7tYeN2k0+JK3tFFnyrxZ0bu2dj0JYAbtb77Wp2c+eNkcWtmR1PDerL6EMKjdkRlYop9WKKM3FmVlBkPU3ytzOUjjVmqo31zx3gp02o2ThnrP8/U2SNbCsTFeKRE+iAXbqQQEXyvcn7I4XrMRgQCCCCLgjcQdxB5VHbYfJll4i65OLhrEhfrDKDrpYG5A1Hmkm3hHoW0uWSVRcs5KSREhpbmNLWDOxVWRso3Wzrc7hlJ0G7Mw3fyAFIWGYAhpCqqARcXsxb0APpU7s3ACJbaFzcu9gCzE3J8uAF9AAOFMVaaUnzwU2XRiuOTMFKt4idUUs7BVG8kgD5mobHdo1UDuw2u95I5UjQfExKi/QaA8xvrRlZGH5mJRhKXSJ2la+MZiBqHRjxUoVU9AwJK+ZzeRqYwGLEqBwCL3BB3qykqym2lwQRpyqNd0LOiU65Q7MilKVaVilKUAUTwq6sjgMrAqykXBBFiCOIINcG7a+zqbCM0kSGbDbwwGaSMfC43kD4xwGtuPfKVCcFJck4WOD4Pk5UB3cd1if2qsxEGxY6dAfSvonbHYzBYhi7wKshN+8jujk8yV0c/aBrVNp+yBXN4cUyfVkiVwByGQpYUu6JeQ1HURffBx97neAR/XO9FcjcSOh1H9eRro8/sgxY9yeBvtd4n5BWqmP2QYw+9NhwOhlb8ig/WofKn6E/nQ9TQ4pL9CP6vXUfZB2ZJb+3yrpYrACN9xZ5R0sSqniCx3EGs7s/wCySCJw+KlOII/wwmSLn4hcs+7dcA8Qa6OqgAACwGgA3CraqNr3Mpu1G5bYntKVSTTIqVUqjLVQNAHtKVYw2Mjkzd26PlJVsrBsrDeDbcelB3BfpSoXtLtXuk7tD/FkBt9RdzSHy3DmbcAbSjFyeEQlJRWWQOEb+PML5gZZfEOPjJ/L3PNeVYUGLkw2FBaFv4are7oPhW4yljbjqBpWdsuIIhbQKBa5OgA3kk/r0qB2/wBpQ4MUGoYFWkI0IOhCg77/ABHTlfeGdVfGmHL8v1+gv8P0dmrtW2OVnL9EvdlrZ/aNjKE0iic208RRjxBbQAk66EDfprWyrhULpETd5iVZna7GNRmkF+FwLZVsLte2hrX+yWy4hG08gByswUsSVChRmNjod7DW/Sp84Tu0ZlzM4yupJu38M5o0Gnui1rdTe5JJV0cZOvfLGX54Hfijphf8unO2PDTeefY3alUxSBgGU3BAIPMHUGqq4QNf2h48Qc26IKEHAFgSz+ZFlvwsbbzVuGYMLjddh6qxUj5g1jz48SYu6gd20ZQPc/xGja+g3BQHex+l4juUE+vAysWjI8WrI17E2tmBGqmwF9CDYbjcnJ1MXG15H6JKUFgsRF0doYwuUAOpYmyK1xkCjVrMrWGgAIHCpTYOIaMiGSxzGR1dbgEly5Uqb20bQ3Nwp3cYePElGYyKTK5CqoU5CATkCvu4sxJ136WArLg75ZFkIR8oICAsts1rnOb5jYWFwo1PPTlE9k0ztsd0cG10qxhZg6hlvrwO8WNiD1BBHpV4Gtczz2lKUAKts16rIrxVoAKtVUpQApSlAClKUAKpFVV4RQB5VjH46OCMySuEQb2P5AcyeAGpqM7VdokwUQcozs5yoo0Ba1/E9rKLeuhsDrXHttbZmxcmeZr/AAoNEToq/vqTz3UtfqY1cds09B8MnqfE+I+v7E/2q7dS4m8UGaKE6X3SSDqR7i9BrzO8VBYSRoiGjZkYAAMhKmw4XG8dN1YWGW58qy6yJ2znLc2etp0tVMPlwjx/39fU2XCdusYgALRydXj1+aFR+VRs/aCd2Z2KZnNycreijxWCgaAfuSTGVSzAb6thq7oflkxez4Vo7PzVr+e3RkYrFyS2EjswG5TYKOPuiwv1OteQnUKNXY2A33vw/reKwziNQFBJOg01PkOJrc+y2xiG76UePhu004ni35DcOJNumos1VmW37v8AnmLfENZT8Pp2xSTfUVxz9PReb/8ASd2LsVbR4U+KNELSfWO5b+bFm/3YrJw5YXR9XjOVjzI1DfeUq3S9uFZ/Z0AvOw4GNPwqX/8AdNXdtYBiRNGLuoysun8RBcgAn6Skki+mrDjcbykoy2+XR4ecXZHe+3z/AJI7AbZ7gdw0cjhbd2yZLZGPhQ5mFipuvKwTW5qrGYmSbR7JHxRSSzDkz6ac1X1JBtWL/pGIb5FU8QzBWHQq1iD0Iq9EXfSKNm+sQUj887DUfZDVZsgnllW+bW1FGJhUpYnKF1DAgZMu5gdwt8vSreClmzBpbd3J4YjlK5ivizEHUZwxsOURP0hU1g9iC4aY94w1C2tGpGoIX6TDTxNfUXGWpLE4dZFKOAyneD01B6EEAg8CKT1UYXLGOfUb0u6p5b+xrmNiJCstiyNmAJsDoVIvwurNbravIsU17lMiKpLFyo105MRYDMST0tfWpI7FI9yZ7cA4V7etgx9STVcOxVveRmkIIIDZQgINwcoGpBsRmvYjS1Zi0lmTQd8MFexAe7zEWzszAaiyk+G4OoJFjbgTUgBQCva0orCSE28vIpSldOClKUAKUpQApSlAClKi9r9osLhtJ50Q78t7vbnkW7W9K42l2CWSUpWJsvacWIjEsLh0NxcX3jeCDqD0NZddAxdpbPjnjaKVQyMLEfoQd4IOoI3VyXtH2FxGHJaMNPFwZReRR9ZBv81HoK7JSqbqIWrkd0evt0r8HXp5Hzne5I4jeOP/AGNA55n513btDg4DDLLLDDIUjdh3iKRdVJAuRoLiufYXZ2HcZgkb3Nyci2ueGW1l+zS9fwqdj4kjTs/qaupLdW/szS1Yk2FyeQuT8hUpguz8r6sO7Xm28/dH7kVuuCwPBFVR0AA+QqUgwirrvPM/y4U7X8Iqg/7km/bozNR/VGotWKIKPu+X9ul+jITYvZ1I/FY34u3vHoOCjyrYUQAWGgFVVh4rakUZszjN8K+Jvwrcj1rQSjGOIrCMGUp2Tc5tyk/N8suNgYyb5FB+JRlYeTLYg+RrAw3auaJ2U2miVio4S2Gnv3sxGo1AvbVuNR+P2w8gKoDGh3m/8Q9LjRB5EnqKj1WwsNANwpW6xPhDmnqkuZHVcDikmRZYzdWFwba8iDxBBuCOBBrIrkuDxDx3Mc0igm9lkbIDuNkvl3i503k1KYftNi1/xVf/AGkan/p5KpyX7GdGpWnYXtsR/ewG3ONgx8yjAWHkSa23DzK6q6m6sAynmCLg/I1041guUpSg4KUpQApSlAClKUAKUpQAqxjcWkSNJIwRFFyzGwH9cqwe0XaCHBx55Tqb5EFs7nkB+pOg41xrtJ2imxr5pTZFPgiUnInX6zW+ketrA2qi6+Nf1La6nP6GxdpvaHLNePC3ij3d5ulfy/8ADH+bdqu6ue4xtdd+pJO8k8STvPnV6WSw61k7C2d3zlm91Tr9ZuC+mhPoONIJztlyOYjWuDfvY9iDH3kDf4o75RyIsjepUxm3Q102uObNxncTxynQRuC32DdZPkrMfMCux1qQWFgQny8iqJZQqlmIVVBJJIAAG8kncKjdt9oIcMPG13IuI1sXPp9EdWsOtc627t6XFHx+GMG6xKfCLbix+m3nYDSwvqZHEjN7WdpDiT3cdxApvyMpG5iOCA6gcTYncKhEwn0tx5gkH5jWqsPDfU7uHX/tWUTuABJJAAAuSTuAHE1zLXRPamuSiKWdfdlYfhN/xKav/wBvxJ3zn0SL/wCFWJsLJE2bEI0Z3AMPAo6P7jHmQTy8/VlU7mB9RUvmz9SCpr8kj2TM3vySP0Z2y/hvb8qIgAsAAOQFhVAnUmwYE8gbn5DWpPBbExMvuQso+KW8a/IjP8lqDbfZNKMejAq7h9mYidGOHjLAaZ7qB1CFiA7fkOJ4Hb9m9jY1s07d8fhtli/Dcl/vEg8hWzqoAAAsBoANwFGDjl6HHJ9nzwizxSoAN5Viot9dbr+dWosVxuG+X7V2aWQKpZjYKCSeQGpNcUchpJJQLd47vlsPCHYtl58efCu4BMz3kuhI32NhzPAed66xgcOI40jG5EVR90AftXNez+E7zEQR8A4dvKPx/LMEH3q6jQgmKVrm2+2uEwxKtJ3jjekQDMDyJuFU9GIrUcd7UpDcQ4dFHAyMWPqq5bfiNVzvhHtnY1Tl0jqNK4xL7Q8cfpxr0WIW/wAxJ/Ot19m/aqXGpMJlXNEU8aggMHzbwSbEZeHMVGGohN4R2dMorLNypSlXlQpSqSaAKq1ftj2xjwYyKBJORcJfRQdzOeA5DefK5Fnt12r/ALIoSIAzvu4rGvxHmeQ9dw15DiWLMXLFi5JLMbsTxueJpTUajZ4Y9jFNO7l9FzaOPknkaWZy7tvJ4DgoG5VHIfqTWHLIBVE09tBvqV7K9lJ8e/h8MQPjmYeEcwvxt0Gg4kaXRjCU2Nykoox+zWwZcdOIk0Ghkkt4Y159SdQF4noCR0rtL2djwqQtAuWMARP9r6Dk8SxJUniSlbfsHYkOEiEUK2UaknVnbizHif8A8FhWRtHBrNE8T+66kHmORHIg2IPMCtOqlQXuIztcn7HIsYmt+e+q4O0mLSMqs72HhNwpay6XViLg5bH14HUXsTh2BaN9HRircrjiOhFiOjCsRMGbk6C+/wCVv2FWA0WgLk7yzG5JJLMeZJ1J6msmHD8W+VZMcSxjMxHnceQAvuN/nuqX2Z2dnnOYgwxn6Tr4yPqxnUebWtpowoOdETFGzsERS7tuUbzbjyVRpqbAVvXZvs4IP4khDzEbx7qA71S/5sdT0GlSWydkxYdcsa6n3mOrsebNx3nTcL6AVnV1Ii5ZFYsmzoWN2ijJ5lFJ/SsqldIlEUSrooAHQAfpVdKoJvQBXSqMvzqpTQBrPtAx+TDd2D4pzk+4NZPQgZfviuewLdvzqZ7bY/vcWwB8MI7scs3vSEetlP8As6hzOsSZnO/cOJ6AcTUWyyKNn7M4uLDifFzsFRAsS/EWa0jqo3sSO60HI8q1btP23nxRKITDD8CnxsPruP8AlGnPNvrXsTi3ktnYkKWyrwXMxY267rnebDgABYZrb6zrtS5eGPQ3XSlzLs9pWPJigN3zO6tm7O9hcVi7PJeCE/SdTmYfVj3+rWHK9UQrlJ4RbKaiuSDwWEkxEgihUu54D+fAdToK7j2L7OLgcOI75nY55GG4sQBYfVAAA8r7yau9n+z8OETJCtvic6u/2j+w05VM1pUUKvl9iNtrn9BSlKYKRWHtTHLBDLM/uxoznrlBNvM2tWZVrFYdZEaN1DI4Ksp3EEWI+RoYHAsRthpbzz2Z3ZiFG6+7jfQWsOQAqPw8c2JkyQxs7n6KLew4X4KvU2Fdij9m2ADZmR35K0rZRyFltcdDetowOAihXJDGkaj6KKFHnYcetJLStvMmNO9JcI5x2X9loFpMa1+IhQ6ffcanyW3mRXS8PAqKERQqqLKqgBQBuAA0Aq5SmoVxguBeU3LsUpSpkTVO1fZ95JBNCAWICyKSFvb3XBOlxuPMW5WOJgOyMhsZZAnSPxHyzsAB+E1upFeKtcwd3Mjtl7Bgg1RLv8bHM+u+xPu+QsKk6UrpwUpSgBSlKAFUiqq8IoA8rD2ztBcPBLM26NC3mfoj1Nh61mgVA9uNhPjMI0MbhWzKwzXytlN8ptqB1sdQK420uDq75OMYrbm/L4mJJZyLAsTdmtvNySeG+o6XHFjdrk8yeHIch0FbjhfZTjGPjkgQcwzufllH61s+yfZVhksZ3kmPK/dp8lOb/NSUoW2d8IaU64dHJImeRgiKWY7lRSzHyAuTW3bE9muLns01oEPx+KT0QHT1IPSuw7N2XDAuWGJI14hFAv1Nt56msurIaWK7IS1DfRrGwOw+EwlmVO8lG6SSzMDzUWyp5gX61sY1qtlvQCmVFJYRQ232AK9pSunBSlKAFKUoAUpSgBSlKAFKUoAUpSgBSlKAFKUoAUpSgBSlKAFKUoAUpSgBSlKAFKUoAUpSgBSlK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6867" name="Picture 3"/>
          <p:cNvPicPr>
            <a:picLocks noChangeAspect="1" noChangeArrowheads="1"/>
          </p:cNvPicPr>
          <p:nvPr/>
        </p:nvPicPr>
        <p:blipFill>
          <a:blip r:embed="rId2" cstate="print"/>
          <a:srcRect/>
          <a:stretch>
            <a:fillRect/>
          </a:stretch>
        </p:blipFill>
        <p:spPr bwMode="auto">
          <a:xfrm>
            <a:off x="2555776" y="3833664"/>
            <a:ext cx="3024336" cy="302433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548680"/>
            <a:ext cx="7239000" cy="2808312"/>
          </a:xfrm>
        </p:spPr>
        <p:txBody>
          <a:bodyPr/>
          <a:lstStyle/>
          <a:p>
            <a:pPr algn="just"/>
            <a:r>
              <a:rPr lang="es-ES_tradnl" dirty="0"/>
              <a:t>3. Licenciar el uso de las marcas comerciales</a:t>
            </a:r>
          </a:p>
          <a:p>
            <a:pPr algn="just"/>
            <a:endParaRPr lang="es-MX" dirty="0"/>
          </a:p>
          <a:p>
            <a:pPr algn="just"/>
            <a:r>
              <a:rPr lang="es-ES_tradnl" dirty="0"/>
              <a:t>4. Instruir al distribuidor sobre las formas de comercialización y la publicidad de su producto. </a:t>
            </a:r>
          </a:p>
          <a:p>
            <a:pPr algn="just"/>
            <a:endParaRPr lang="es-MX" dirty="0"/>
          </a:p>
          <a:p>
            <a:endParaRPr lang="es-ES" dirty="0"/>
          </a:p>
        </p:txBody>
      </p:sp>
      <p:pic>
        <p:nvPicPr>
          <p:cNvPr id="18435" name="Picture 3"/>
          <p:cNvPicPr>
            <a:picLocks noChangeAspect="1" noChangeArrowheads="1"/>
          </p:cNvPicPr>
          <p:nvPr/>
        </p:nvPicPr>
        <p:blipFill>
          <a:blip r:embed="rId2" cstate="print"/>
          <a:srcRect/>
          <a:stretch>
            <a:fillRect/>
          </a:stretch>
        </p:blipFill>
        <p:spPr bwMode="auto">
          <a:xfrm>
            <a:off x="2915816" y="2780928"/>
            <a:ext cx="4286250" cy="343852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 Exclusividad</a:t>
            </a:r>
            <a:br>
              <a:rPr lang="es-MX" dirty="0"/>
            </a:br>
            <a:endParaRPr lang="es-MX" dirty="0"/>
          </a:p>
        </p:txBody>
      </p:sp>
      <p:sp>
        <p:nvSpPr>
          <p:cNvPr id="3" name="2 Marcador de contenido"/>
          <p:cNvSpPr>
            <a:spLocks noGrp="1"/>
          </p:cNvSpPr>
          <p:nvPr>
            <p:ph idx="1"/>
          </p:nvPr>
        </p:nvSpPr>
        <p:spPr/>
        <p:txBody>
          <a:bodyPr>
            <a:normAutofit/>
          </a:bodyPr>
          <a:lstStyle/>
          <a:p>
            <a:pPr algn="just"/>
            <a:r>
              <a:rPr lang="es-ES_tradnl" dirty="0"/>
              <a:t>a. En los dos sentidos (ni el empresario podrá vender sus productos a otros distribuidores en el territorio pactado ni el distribuidor podrá revender en dicho territorio productos de otros empresarios)</a:t>
            </a:r>
          </a:p>
          <a:p>
            <a:endParaRPr lang="es-MX" dirty="0"/>
          </a:p>
          <a:p>
            <a:r>
              <a:rPr lang="es-ES_tradnl" dirty="0"/>
              <a:t>b. Exclusividad en un único sentido (bien para el distribuidor o para el empresario); o</a:t>
            </a:r>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distribución no exclusiva</a:t>
            </a:r>
            <a:endParaRPr lang="es-ES" dirty="0"/>
          </a:p>
        </p:txBody>
      </p:sp>
      <p:sp>
        <p:nvSpPr>
          <p:cNvPr id="3" name="2 Marcador de contenido"/>
          <p:cNvSpPr>
            <a:spLocks noGrp="1"/>
          </p:cNvSpPr>
          <p:nvPr>
            <p:ph idx="1"/>
          </p:nvPr>
        </p:nvSpPr>
        <p:spPr/>
        <p:txBody>
          <a:bodyPr>
            <a:normAutofit/>
          </a:bodyPr>
          <a:lstStyle/>
          <a:p>
            <a:endParaRPr lang="es-MX" dirty="0"/>
          </a:p>
          <a:p>
            <a:pPr algn="just"/>
            <a:r>
              <a:rPr lang="es-ES_tradnl" dirty="0"/>
              <a:t>1. Precio del producto: imposibilidad de que el empresario imponga el precio de venta al consumidor final del producto por parte del distribuidor;</a:t>
            </a:r>
            <a:endParaRPr lang="es-MX" dirty="0"/>
          </a:p>
          <a:p>
            <a:endParaRPr lang="es-ES_tradnl" dirty="0"/>
          </a:p>
          <a:p>
            <a:r>
              <a:rPr lang="es-ES_tradnl" dirty="0"/>
              <a:t>2. Volumen mínimo de compra anual:</a:t>
            </a:r>
            <a:endParaRPr lang="es-MX" dirty="0"/>
          </a:p>
          <a:p>
            <a:endParaRPr lang="es-ES_tradnl"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penalidad en caso de incumplimiento</a:t>
            </a:r>
            <a:endParaRPr lang="es-ES" dirty="0"/>
          </a:p>
        </p:txBody>
      </p:sp>
      <p:sp>
        <p:nvSpPr>
          <p:cNvPr id="3" name="2 Marcador de contenido"/>
          <p:cNvSpPr>
            <a:spLocks noGrp="1"/>
          </p:cNvSpPr>
          <p:nvPr>
            <p:ph idx="1"/>
          </p:nvPr>
        </p:nvSpPr>
        <p:spPr>
          <a:xfrm>
            <a:off x="457200" y="1609416"/>
            <a:ext cx="4330824" cy="4846320"/>
          </a:xfrm>
        </p:spPr>
        <p:txBody>
          <a:bodyPr>
            <a:normAutofit/>
          </a:bodyPr>
          <a:lstStyle/>
          <a:p>
            <a:pPr algn="just"/>
            <a:r>
              <a:rPr lang="es-ES_tradnl" sz="2800" dirty="0"/>
              <a:t>1. Posibilidad de venta directa por                  el empresario en  el territorio; o</a:t>
            </a:r>
            <a:endParaRPr lang="es-MX" sz="2800" dirty="0"/>
          </a:p>
          <a:p>
            <a:endParaRPr lang="es-ES_tradnl" sz="2800" dirty="0"/>
          </a:p>
          <a:p>
            <a:r>
              <a:rPr lang="es-ES_tradnl" sz="2800" dirty="0"/>
              <a:t>2. Multa.</a:t>
            </a:r>
            <a:endParaRPr lang="es-MX" sz="2800" dirty="0"/>
          </a:p>
          <a:p>
            <a:endParaRPr lang="es-MX" dirty="0"/>
          </a:p>
          <a:p>
            <a:endParaRPr lang="es-ES" dirty="0"/>
          </a:p>
          <a:p>
            <a:endParaRPr lang="es-ES" dirty="0"/>
          </a:p>
        </p:txBody>
      </p:sp>
      <p:pic>
        <p:nvPicPr>
          <p:cNvPr id="23554" name="Picture 2"/>
          <p:cNvPicPr>
            <a:picLocks noChangeAspect="1" noChangeArrowheads="1"/>
          </p:cNvPicPr>
          <p:nvPr/>
        </p:nvPicPr>
        <p:blipFill>
          <a:blip r:embed="rId2" cstate="print"/>
          <a:srcRect/>
          <a:stretch>
            <a:fillRect/>
          </a:stretch>
        </p:blipFill>
        <p:spPr bwMode="auto">
          <a:xfrm>
            <a:off x="4932040" y="836712"/>
            <a:ext cx="3240360" cy="46805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239000" cy="2151112"/>
          </a:xfrm>
        </p:spPr>
        <p:txBody>
          <a:bodyPr>
            <a:normAutofit fontScale="90000"/>
          </a:bodyPr>
          <a:lstStyle/>
          <a:p>
            <a:pPr algn="just"/>
            <a:r>
              <a:rPr lang="es-ES_tradnl" dirty="0"/>
              <a:t> protección de la propiedad industrial y/o intelectual del empresario:</a:t>
            </a:r>
            <a:br>
              <a:rPr lang="es-MX" dirty="0"/>
            </a:br>
            <a:endParaRPr lang="es-MX" dirty="0"/>
          </a:p>
        </p:txBody>
      </p:sp>
      <p:sp>
        <p:nvSpPr>
          <p:cNvPr id="3" name="2 Marcador de contenido"/>
          <p:cNvSpPr>
            <a:spLocks noGrp="1"/>
          </p:cNvSpPr>
          <p:nvPr>
            <p:ph idx="1"/>
          </p:nvPr>
        </p:nvSpPr>
        <p:spPr>
          <a:xfrm>
            <a:off x="395536" y="2708920"/>
            <a:ext cx="7239000" cy="3242760"/>
          </a:xfrm>
        </p:spPr>
        <p:txBody>
          <a:bodyPr>
            <a:normAutofit/>
          </a:bodyPr>
          <a:lstStyle/>
          <a:p>
            <a:pPr algn="just"/>
            <a:r>
              <a:rPr lang="es-ES_tradnl" dirty="0"/>
              <a:t>a. Dejar constancia expresa de la titularidad a favor del empresario de cualquier derecho de propiedad industrial y/o intelectual;</a:t>
            </a:r>
            <a:endParaRPr lang="es-MX" dirty="0"/>
          </a:p>
          <a:p>
            <a:pPr algn="just"/>
            <a:r>
              <a:rPr lang="es-ES_tradnl" dirty="0"/>
              <a:t>b. Registro de la marca en el país el distribuidor.</a:t>
            </a:r>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duración del contrato:</a:t>
            </a:r>
            <a:endParaRPr lang="es-ES" dirty="0"/>
          </a:p>
        </p:txBody>
      </p:sp>
      <p:sp>
        <p:nvSpPr>
          <p:cNvPr id="3" name="2 Marcador de contenido"/>
          <p:cNvSpPr>
            <a:spLocks noGrp="1"/>
          </p:cNvSpPr>
          <p:nvPr>
            <p:ph idx="1"/>
          </p:nvPr>
        </p:nvSpPr>
        <p:spPr/>
        <p:txBody>
          <a:bodyPr>
            <a:normAutofit/>
          </a:bodyPr>
          <a:lstStyle/>
          <a:p>
            <a:endParaRPr lang="es-MX" dirty="0"/>
          </a:p>
          <a:p>
            <a:r>
              <a:rPr lang="es-ES_tradnl" dirty="0"/>
              <a:t>a. Determinado</a:t>
            </a:r>
          </a:p>
          <a:p>
            <a:endParaRPr lang="es-MX" dirty="0"/>
          </a:p>
          <a:p>
            <a:r>
              <a:rPr lang="es-ES_tradnl" dirty="0"/>
              <a:t>b. Indefinido.</a:t>
            </a:r>
            <a:endParaRPr lang="es-MX" dirty="0"/>
          </a:p>
          <a:p>
            <a:endParaRPr lang="es-MX" dirty="0"/>
          </a:p>
          <a:p>
            <a:endParaRPr lang="es-ES" dirty="0"/>
          </a:p>
        </p:txBody>
      </p:sp>
      <p:pic>
        <p:nvPicPr>
          <p:cNvPr id="25602" name="Picture 2"/>
          <p:cNvPicPr>
            <a:picLocks noChangeAspect="1" noChangeArrowheads="1"/>
          </p:cNvPicPr>
          <p:nvPr/>
        </p:nvPicPr>
        <p:blipFill>
          <a:blip r:embed="rId2" cstate="print"/>
          <a:srcRect/>
          <a:stretch>
            <a:fillRect/>
          </a:stretch>
        </p:blipFill>
        <p:spPr bwMode="auto">
          <a:xfrm>
            <a:off x="3203848" y="1700808"/>
            <a:ext cx="4191000" cy="44767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94848"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formas de terminación del contrato</a:t>
            </a:r>
            <a:endParaRPr lang="es-ES" dirty="0"/>
          </a:p>
        </p:txBody>
      </p:sp>
      <p:sp>
        <p:nvSpPr>
          <p:cNvPr id="3" name="2 Marcador de contenido"/>
          <p:cNvSpPr>
            <a:spLocks noGrp="1"/>
          </p:cNvSpPr>
          <p:nvPr>
            <p:ph idx="1"/>
          </p:nvPr>
        </p:nvSpPr>
        <p:spPr/>
        <p:txBody>
          <a:bodyPr>
            <a:normAutofit/>
          </a:bodyPr>
          <a:lstStyle/>
          <a:p>
            <a:r>
              <a:rPr lang="es-ES_tradnl" dirty="0"/>
              <a:t>a. devolución de productos;</a:t>
            </a:r>
            <a:endParaRPr lang="es-MX" dirty="0"/>
          </a:p>
          <a:p>
            <a:r>
              <a:rPr lang="es-ES_tradnl" dirty="0"/>
              <a:t>b. pago de cantidades pendientes;</a:t>
            </a:r>
            <a:endParaRPr lang="es-MX" dirty="0"/>
          </a:p>
          <a:p>
            <a:r>
              <a:rPr lang="es-ES_tradnl" dirty="0"/>
              <a:t>c. preavisos;</a:t>
            </a:r>
            <a:endParaRPr lang="es-MX" dirty="0"/>
          </a:p>
          <a:p>
            <a:r>
              <a:rPr lang="es-ES_tradnl" dirty="0"/>
              <a:t>d. renuncia por parte del distribuidor a la reclamación de cualquier indemnización por daños y perjuicios. </a:t>
            </a:r>
            <a:endParaRPr lang="es-MX" dirty="0"/>
          </a:p>
          <a:p>
            <a:endParaRPr lang="es-ES" dirty="0"/>
          </a:p>
        </p:txBody>
      </p:sp>
      <p:pic>
        <p:nvPicPr>
          <p:cNvPr id="26626" name="Picture 2"/>
          <p:cNvPicPr>
            <a:picLocks noChangeAspect="1" noChangeArrowheads="1"/>
          </p:cNvPicPr>
          <p:nvPr/>
        </p:nvPicPr>
        <p:blipFill>
          <a:blip r:embed="rId2" cstate="print"/>
          <a:srcRect/>
          <a:stretch>
            <a:fillRect/>
          </a:stretch>
        </p:blipFill>
        <p:spPr bwMode="auto">
          <a:xfrm>
            <a:off x="4067944" y="4005064"/>
            <a:ext cx="2124075" cy="23812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7239000" cy="1143000"/>
          </a:xfrm>
        </p:spPr>
        <p:txBody>
          <a:bodyPr>
            <a:normAutofit fontScale="90000"/>
          </a:bodyPr>
          <a:lstStyle/>
          <a:p>
            <a:r>
              <a:rPr lang="es-ES_tradnl" dirty="0"/>
              <a:t>Desde un punto de vista comercial es recomendable:</a:t>
            </a:r>
            <a:br>
              <a:rPr lang="es-MX" dirty="0"/>
            </a:br>
            <a:endParaRPr lang="es-ES" dirty="0"/>
          </a:p>
        </p:txBody>
      </p:sp>
      <p:sp>
        <p:nvSpPr>
          <p:cNvPr id="3" name="2 Marcador de contenido"/>
          <p:cNvSpPr>
            <a:spLocks noGrp="1"/>
          </p:cNvSpPr>
          <p:nvPr>
            <p:ph idx="1"/>
          </p:nvPr>
        </p:nvSpPr>
        <p:spPr>
          <a:xfrm>
            <a:off x="457200" y="1772816"/>
            <a:ext cx="4330824" cy="4682920"/>
          </a:xfrm>
        </p:spPr>
        <p:txBody>
          <a:bodyPr>
            <a:normAutofit/>
          </a:bodyPr>
          <a:lstStyle/>
          <a:p>
            <a:pPr algn="just"/>
            <a:r>
              <a:rPr lang="es-ES_tradnl" dirty="0"/>
              <a:t>1. Incluir unos mínimos de compra que, idealmente, estén garantizados</a:t>
            </a:r>
          </a:p>
          <a:p>
            <a:pPr algn="just"/>
            <a:endParaRPr lang="es-MX" dirty="0"/>
          </a:p>
          <a:p>
            <a:pPr algn="just"/>
            <a:r>
              <a:rPr lang="es-ES_tradnl" dirty="0"/>
              <a:t>2.Proteger la marca mediante su registro en el país del distribuidor;</a:t>
            </a:r>
            <a:endParaRPr lang="es-MX" dirty="0"/>
          </a:p>
          <a:p>
            <a:pPr algn="just"/>
            <a:endParaRPr lang="es-MX" dirty="0"/>
          </a:p>
          <a:p>
            <a:pPr algn="just"/>
            <a:endParaRPr lang="es-ES" dirty="0"/>
          </a:p>
          <a:p>
            <a:pPr algn="just"/>
            <a:endParaRPr lang="es-ES" dirty="0"/>
          </a:p>
        </p:txBody>
      </p:sp>
      <p:pic>
        <p:nvPicPr>
          <p:cNvPr id="5"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47864" y="620688"/>
            <a:ext cx="4968552" cy="5472608"/>
          </a:xfrm>
        </p:spPr>
        <p:txBody>
          <a:bodyPr>
            <a:normAutofit/>
          </a:bodyPr>
          <a:lstStyle/>
          <a:p>
            <a:pPr>
              <a:buNone/>
            </a:pPr>
            <a:r>
              <a:rPr lang="es-ES_tradnl" dirty="0"/>
              <a:t>3. Asegurar el cobro de las ventas mediante la utilización de INCOTERMS y medios de pagos seguros </a:t>
            </a:r>
          </a:p>
          <a:p>
            <a:pPr>
              <a:buNone/>
            </a:pPr>
            <a:endParaRPr lang="es-ES_tradnl" dirty="0"/>
          </a:p>
          <a:p>
            <a:pPr algn="just">
              <a:buNone/>
            </a:pPr>
            <a:r>
              <a:rPr lang="es-ES_tradnl" dirty="0"/>
              <a:t>4. Contratar un seguro de responsabilidad civil para posibles defectos en el producto</a:t>
            </a:r>
            <a:endParaRPr lang="es-MX" dirty="0"/>
          </a:p>
        </p:txBody>
      </p:sp>
      <p:pic>
        <p:nvPicPr>
          <p:cNvPr id="27650" name="Picture 2"/>
          <p:cNvPicPr>
            <a:picLocks noChangeAspect="1" noChangeArrowheads="1"/>
          </p:cNvPicPr>
          <p:nvPr/>
        </p:nvPicPr>
        <p:blipFill>
          <a:blip r:embed="rId2" cstate="print"/>
          <a:srcRect/>
          <a:stretch>
            <a:fillRect/>
          </a:stretch>
        </p:blipFill>
        <p:spPr bwMode="auto">
          <a:xfrm>
            <a:off x="0" y="908720"/>
            <a:ext cx="3456384" cy="479715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A6F0BF-E520-B54C-B80C-A320DDD35C32}"/>
              </a:ext>
            </a:extLst>
          </p:cNvPr>
          <p:cNvSpPr>
            <a:spLocks noGrp="1"/>
          </p:cNvSpPr>
          <p:nvPr>
            <p:ph idx="1"/>
          </p:nvPr>
        </p:nvSpPr>
        <p:spPr>
          <a:xfrm>
            <a:off x="0" y="19154"/>
            <a:ext cx="8100392" cy="6722213"/>
          </a:xfrm>
        </p:spPr>
        <p:txBody>
          <a:bodyPr>
            <a:normAutofit fontScale="77500" lnSpcReduction="20000"/>
          </a:bodyPr>
          <a:lstStyle/>
          <a:p>
            <a:pPr marL="0" indent="0">
              <a:buNone/>
            </a:pPr>
            <a:r>
              <a:rPr lang="es-MX" dirty="0"/>
              <a:t>DERECHO PROCESAL. </a:t>
            </a:r>
          </a:p>
          <a:p>
            <a:pPr marL="0" indent="0">
              <a:buNone/>
            </a:pPr>
            <a:r>
              <a:rPr lang="es-MX" dirty="0"/>
              <a:t>a)preferencial el que elijan las partes. </a:t>
            </a:r>
          </a:p>
          <a:p>
            <a:pPr marL="0" indent="0">
              <a:buNone/>
            </a:pPr>
            <a:r>
              <a:rPr lang="es-MX" dirty="0"/>
              <a:t>b) Juicios </a:t>
            </a:r>
          </a:p>
          <a:p>
            <a:r>
              <a:rPr lang="es-MX" dirty="0"/>
              <a:t>Ordinario. </a:t>
            </a:r>
          </a:p>
          <a:p>
            <a:r>
              <a:rPr lang="es-MX" dirty="0"/>
              <a:t>Especial. </a:t>
            </a:r>
          </a:p>
          <a:p>
            <a:r>
              <a:rPr lang="es-MX" dirty="0"/>
              <a:t>Ejecutivo. </a:t>
            </a:r>
          </a:p>
          <a:p>
            <a:r>
              <a:rPr lang="es-MX" dirty="0"/>
              <a:t>a) b) </a:t>
            </a:r>
          </a:p>
          <a:p>
            <a:r>
              <a:rPr lang="es-MX" dirty="0"/>
              <a:t>Vía sumaria – Ley General de Sociedades Mercantiles – Ley de Títulos y operaciones de crédito. </a:t>
            </a:r>
          </a:p>
          <a:p>
            <a:pPr marL="0" indent="0">
              <a:buNone/>
            </a:pPr>
            <a:r>
              <a:rPr lang="es-MX" dirty="0"/>
              <a:t>DERECHO INTERNACIONAL PRIVADO. (influir al Derecho Mercantil Nacional por homologación unificar por influencia). </a:t>
            </a:r>
          </a:p>
          <a:p>
            <a:r>
              <a:rPr lang="es-MX" dirty="0"/>
              <a:t> </a:t>
            </a:r>
            <a:r>
              <a:rPr lang="es-MX" b="1" dirty="0"/>
              <a:t>Chinese Walls </a:t>
            </a:r>
            <a:endParaRPr lang="es-MX" dirty="0"/>
          </a:p>
          <a:p>
            <a:r>
              <a:rPr lang="es-MX" dirty="0"/>
              <a:t> </a:t>
            </a:r>
            <a:r>
              <a:rPr lang="es-MX" b="1" dirty="0"/>
              <a:t>Corporate Veil </a:t>
            </a:r>
            <a:r>
              <a:rPr lang="es-MX" dirty="0"/>
              <a:t>(</a:t>
            </a:r>
            <a:r>
              <a:rPr lang="es-MX" b="1" dirty="0"/>
              <a:t>velo corporativo</a:t>
            </a:r>
            <a:r>
              <a:rPr lang="es-MX" dirty="0"/>
              <a:t>) </a:t>
            </a:r>
          </a:p>
          <a:p>
            <a:pPr marL="0" indent="0">
              <a:buNone/>
            </a:pPr>
            <a:r>
              <a:rPr lang="es-MX" dirty="0"/>
              <a:t>Colocar papel comercial no se pueden comunicar entre funcionarios – y financieros del manejo interno con los que van a colocar con el departamento de venta y el departamento financiero. </a:t>
            </a:r>
          </a:p>
          <a:p>
            <a:pPr marL="0" indent="0">
              <a:buNone/>
            </a:pPr>
            <a:r>
              <a:rPr lang="es-MX" dirty="0"/>
              <a:t>Corporación cuando cometen un ilícito que es utilizado se devela el corporativo por los integrantes. </a:t>
            </a:r>
          </a:p>
          <a:p>
            <a:pPr marL="0" indent="0">
              <a:buNone/>
            </a:pPr>
            <a:r>
              <a:rPr lang="es-MX" dirty="0"/>
              <a:t>DERECHO CIVIL. </a:t>
            </a:r>
          </a:p>
          <a:p>
            <a:r>
              <a:rPr lang="es-MX" dirty="0"/>
              <a:t> Capacidad de las partes. </a:t>
            </a:r>
          </a:p>
          <a:p>
            <a:r>
              <a:rPr lang="es-MX" dirty="0"/>
              <a:t> Personalidad. </a:t>
            </a:r>
          </a:p>
          <a:p>
            <a:r>
              <a:rPr lang="es-MX" dirty="0"/>
              <a:t> Obligaciones. </a:t>
            </a:r>
          </a:p>
          <a:p>
            <a:pPr marL="0" indent="0">
              <a:buNone/>
            </a:pPr>
            <a:endParaRPr lang="es-MX" dirty="0"/>
          </a:p>
          <a:p>
            <a:pPr marL="0" indent="0">
              <a:buNone/>
            </a:pPr>
            <a:endParaRPr lang="es-MX" dirty="0"/>
          </a:p>
        </p:txBody>
      </p:sp>
    </p:spTree>
    <p:extLst>
      <p:ext uri="{BB962C8B-B14F-4D97-AF65-F5344CB8AC3E}">
        <p14:creationId xmlns:p14="http://schemas.microsoft.com/office/powerpoint/2010/main" val="54629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F989A36-1256-7948-92B0-3303A36968F3}"/>
              </a:ext>
            </a:extLst>
          </p:cNvPr>
          <p:cNvSpPr>
            <a:spLocks noGrp="1"/>
          </p:cNvSpPr>
          <p:nvPr>
            <p:ph idx="1"/>
          </p:nvPr>
        </p:nvSpPr>
        <p:spPr>
          <a:xfrm>
            <a:off x="6454" y="95926"/>
            <a:ext cx="8093937" cy="6762074"/>
          </a:xfrm>
        </p:spPr>
        <p:txBody>
          <a:bodyPr>
            <a:normAutofit fontScale="77500" lnSpcReduction="20000"/>
          </a:bodyPr>
          <a:lstStyle/>
          <a:p>
            <a:r>
              <a:rPr lang="es-MX" sz="2800" dirty="0"/>
              <a:t>En materia mercantil artículo 78 Cada uno se obliga en la manera que aparezca quiso obligarse (no hay lesión – invita a las partes al procedimiento. </a:t>
            </a:r>
            <a:endParaRPr lang="es-MX" dirty="0"/>
          </a:p>
          <a:p>
            <a:r>
              <a:rPr lang="es-MX" sz="2800" dirty="0"/>
              <a:t>EXCEPCIONES.</a:t>
            </a:r>
            <a:br>
              <a:rPr lang="es-MX" sz="2800" dirty="0"/>
            </a:br>
            <a:r>
              <a:rPr lang="es-MX" sz="2800" dirty="0"/>
              <a:t>1.- LEY GENERAL DE SOCIEDADES MERCANTILES. </a:t>
            </a:r>
            <a:endParaRPr lang="es-MX" dirty="0"/>
          </a:p>
          <a:p>
            <a:pPr lvl="1"/>
            <a:r>
              <a:rPr lang="es-MX" sz="2800" dirty="0"/>
              <a:t> </a:t>
            </a:r>
            <a:r>
              <a:rPr lang="es-MX" sz="2400" dirty="0"/>
              <a:t>Todas las acciones conceden los mismos derechos (112 y 113) GARRIGES. </a:t>
            </a:r>
            <a:endParaRPr lang="es-MX" dirty="0"/>
          </a:p>
          <a:p>
            <a:pPr lvl="1"/>
            <a:r>
              <a:rPr lang="es-MX" sz="2800" dirty="0"/>
              <a:t> </a:t>
            </a:r>
            <a:r>
              <a:rPr lang="es-MX" sz="2400" dirty="0"/>
              <a:t>Acciones de Votos limitados (derechos corporativos se sacrifican contra utilidad) </a:t>
            </a:r>
            <a:endParaRPr lang="es-MX" dirty="0"/>
          </a:p>
          <a:p>
            <a:pPr lvl="1"/>
            <a:r>
              <a:rPr lang="es-MX" sz="2800" dirty="0"/>
              <a:t> </a:t>
            </a:r>
            <a:r>
              <a:rPr lang="es-MX" sz="2400" dirty="0"/>
              <a:t>Acciones de Trabajo. </a:t>
            </a:r>
            <a:endParaRPr lang="es-MX" dirty="0"/>
          </a:p>
          <a:p>
            <a:pPr lvl="1"/>
            <a:r>
              <a:rPr lang="es-MX" sz="2800" dirty="0"/>
              <a:t> </a:t>
            </a:r>
            <a:r>
              <a:rPr lang="es-MX" sz="2400" dirty="0"/>
              <a:t>Acciones N (Ley de Inversión Extranjera). </a:t>
            </a:r>
            <a:endParaRPr lang="es-MX" dirty="0"/>
          </a:p>
          <a:p>
            <a:pPr lvl="1"/>
            <a:r>
              <a:rPr lang="es-MX" sz="2800" dirty="0"/>
              <a:t> </a:t>
            </a:r>
            <a:r>
              <a:rPr lang="es-MX" sz="2400" dirty="0"/>
              <a:t>Bancos acciones a y b se sustituyen por o de libre suscripción (extranjerización del sistema financiero) </a:t>
            </a:r>
            <a:endParaRPr lang="es-MX" dirty="0"/>
          </a:p>
          <a:p>
            <a:pPr marL="0" indent="0">
              <a:buNone/>
            </a:pPr>
            <a:r>
              <a:rPr lang="es-MX" sz="2800" dirty="0"/>
              <a:t>2.- LEY DE SOCIEDADES MERCANTILES.</a:t>
            </a:r>
          </a:p>
          <a:p>
            <a:r>
              <a:rPr lang="es-MX" sz="2800" dirty="0"/>
              <a:t>Se constituye la S.A. con 50,000 pesos contra capital mínimo a exigir por la ley. </a:t>
            </a:r>
            <a:endParaRPr lang="es-MX" dirty="0"/>
          </a:p>
          <a:p>
            <a:r>
              <a:rPr lang="es-MX" sz="2800" dirty="0"/>
              <a:t>Sistema financiero crea banco con el 0.12% del capital neto de todo el sistema de todos los bancos </a:t>
            </a:r>
            <a:endParaRPr lang="es-MX" dirty="0"/>
          </a:p>
          <a:p>
            <a:pPr marL="0" indent="0">
              <a:buNone/>
            </a:pPr>
            <a:r>
              <a:rPr lang="es-MX" sz="2800" dirty="0"/>
              <a:t>Pasivo cuenta de socios, utilidades pendientes por aplicar de ejercicios anteriores, acciones emitidas por bancos. </a:t>
            </a:r>
            <a:endParaRPr lang="es-MX" dirty="0"/>
          </a:p>
          <a:p>
            <a:pPr marL="0" indent="0">
              <a:buNone/>
            </a:pPr>
            <a:endParaRPr lang="es-MX" dirty="0"/>
          </a:p>
        </p:txBody>
      </p:sp>
    </p:spTree>
    <p:extLst>
      <p:ext uri="{BB962C8B-B14F-4D97-AF65-F5344CB8AC3E}">
        <p14:creationId xmlns:p14="http://schemas.microsoft.com/office/powerpoint/2010/main" val="10677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E3EF9-BE2D-8F48-A3E1-A4DFC998B492}"/>
              </a:ext>
            </a:extLst>
          </p:cNvPr>
          <p:cNvSpPr>
            <a:spLocks noGrp="1"/>
          </p:cNvSpPr>
          <p:nvPr>
            <p:ph type="title"/>
          </p:nvPr>
        </p:nvSpPr>
        <p:spPr/>
        <p:txBody>
          <a:bodyPr/>
          <a:lstStyle/>
          <a:p>
            <a:r>
              <a:rPr lang="es-MX" dirty="0"/>
              <a:t>HISTORIA</a:t>
            </a:r>
          </a:p>
        </p:txBody>
      </p:sp>
      <p:sp>
        <p:nvSpPr>
          <p:cNvPr id="3" name="Marcador de contenido 2">
            <a:extLst>
              <a:ext uri="{FF2B5EF4-FFF2-40B4-BE49-F238E27FC236}">
                <a16:creationId xmlns:a16="http://schemas.microsoft.com/office/drawing/2014/main" id="{E51E0EEE-56B5-0144-9037-E7A2BA551CAB}"/>
              </a:ext>
            </a:extLst>
          </p:cNvPr>
          <p:cNvSpPr>
            <a:spLocks noGrp="1"/>
          </p:cNvSpPr>
          <p:nvPr>
            <p:ph idx="1"/>
          </p:nvPr>
        </p:nvSpPr>
        <p:spPr/>
        <p:txBody>
          <a:bodyPr>
            <a:normAutofit fontScale="70000" lnSpcReduction="20000"/>
          </a:bodyPr>
          <a:lstStyle/>
          <a:p>
            <a:pPr algn="just">
              <a:buFont typeface="Wingdings" pitchFamily="2" charset="2"/>
              <a:buNone/>
            </a:pPr>
            <a:r>
              <a:rPr lang="es-MX" altLang="es-MX" sz="2800" dirty="0"/>
              <a:t>Primer Código de Comercio 1821 (con una norma española ordenanzas de Bilbao se aplica hasta 1854).</a:t>
            </a:r>
            <a:br>
              <a:rPr lang="es-MX" altLang="es-MX" sz="2800" dirty="0"/>
            </a:br>
            <a:endParaRPr lang="es-MX" altLang="es-MX" sz="2800" dirty="0"/>
          </a:p>
          <a:p>
            <a:pPr>
              <a:buFont typeface="Wingdings" pitchFamily="2" charset="2"/>
              <a:buNone/>
            </a:pPr>
            <a:r>
              <a:rPr lang="es-MX" altLang="es-MX" sz="2800" dirty="0"/>
              <a:t>     Presidente Santana encomienda a Teodocio Lares</a:t>
            </a:r>
          </a:p>
          <a:p>
            <a:pPr>
              <a:buFont typeface="Wingdings" pitchFamily="2" charset="2"/>
              <a:buNone/>
            </a:pPr>
            <a:r>
              <a:rPr lang="es-MX" altLang="es-MX" sz="2800" dirty="0"/>
              <a:t>	A)	No es federal</a:t>
            </a:r>
            <a:br>
              <a:rPr lang="es-MX" altLang="es-MX" sz="2800" dirty="0"/>
            </a:br>
            <a:r>
              <a:rPr lang="es-MX" altLang="es-MX" sz="2800" dirty="0"/>
              <a:t>B) 	Solo tres entidades federativas lo adoptan (D.F. Puebla y 	Tlaxcala)</a:t>
            </a:r>
            <a:br>
              <a:rPr lang="es-MX" altLang="es-MX" sz="2800" dirty="0"/>
            </a:br>
            <a:r>
              <a:rPr lang="es-MX" altLang="es-MX" sz="2800" dirty="0"/>
              <a:t>C) 	Cae Santana (con el plan de Ayutla 1855, deroga Lares)</a:t>
            </a:r>
          </a:p>
          <a:p>
            <a:pPr algn="just">
              <a:buFont typeface="Wingdings" pitchFamily="2" charset="2"/>
              <a:buNone/>
            </a:pPr>
            <a:endParaRPr lang="es-MX" altLang="es-MX" sz="2800" dirty="0"/>
          </a:p>
          <a:p>
            <a:pPr algn="just">
              <a:buFont typeface="Wingdings" pitchFamily="2" charset="2"/>
              <a:buNone/>
            </a:pPr>
            <a:r>
              <a:rPr lang="es-MX" altLang="es-MX" sz="2800" dirty="0"/>
              <a:t>     IMPERIO MAXIMILIANO (lo adopta 14 de diciembre de 1883 se modifica la Constitución).</a:t>
            </a:r>
          </a:p>
          <a:p>
            <a:pPr algn="just">
              <a:buFont typeface="Wingdings" pitchFamily="2" charset="2"/>
              <a:buNone/>
            </a:pPr>
            <a:r>
              <a:rPr lang="es-MX" altLang="es-MX" sz="2800" dirty="0"/>
              <a:t>* Permite legislar en materia federal al comercio.</a:t>
            </a:r>
            <a:br>
              <a:rPr lang="es-MX" altLang="es-MX" sz="2800" dirty="0"/>
            </a:br>
            <a:endParaRPr lang="es-MX" altLang="es-MX" sz="2800" dirty="0"/>
          </a:p>
          <a:p>
            <a:pPr algn="just">
              <a:buFont typeface="Wingdings" pitchFamily="2" charset="2"/>
              <a:buNone/>
            </a:pPr>
            <a:r>
              <a:rPr lang="es-MX" altLang="es-MX" sz="2800" dirty="0"/>
              <a:t>     Primer Código de Comercio mexicano 1884, dura poco porque el 15 de septiembre de 1889 Porfirio Díaz publica DO. el Código de Comercio de 1890 en que entra en vigor.</a:t>
            </a:r>
            <a:endParaRPr lang="es-ES" altLang="es-MX" sz="2800" dirty="0"/>
          </a:p>
          <a:p>
            <a:pPr marL="0" indent="0">
              <a:buNone/>
            </a:pPr>
            <a:endParaRPr lang="es-MX" dirty="0"/>
          </a:p>
        </p:txBody>
      </p:sp>
    </p:spTree>
    <p:extLst>
      <p:ext uri="{BB962C8B-B14F-4D97-AF65-F5344CB8AC3E}">
        <p14:creationId xmlns:p14="http://schemas.microsoft.com/office/powerpoint/2010/main" val="160376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0A56AE-72AC-3D42-A04E-7254408510FF}"/>
              </a:ext>
            </a:extLst>
          </p:cNvPr>
          <p:cNvSpPr>
            <a:spLocks noGrp="1"/>
          </p:cNvSpPr>
          <p:nvPr>
            <p:ph idx="1"/>
          </p:nvPr>
        </p:nvSpPr>
        <p:spPr>
          <a:xfrm>
            <a:off x="0" y="0"/>
            <a:ext cx="8100392" cy="6858000"/>
          </a:xfrm>
        </p:spPr>
        <p:txBody>
          <a:bodyPr>
            <a:normAutofit fontScale="62500" lnSpcReduction="20000"/>
          </a:bodyPr>
          <a:lstStyle/>
          <a:p>
            <a:pPr marL="0" indent="0">
              <a:buNone/>
            </a:pPr>
            <a:r>
              <a:rPr lang="es-MX" dirty="0"/>
              <a:t>3.- GARANTIAS CIVILES CONTRA GARANTIAS MERCANTILES. </a:t>
            </a:r>
          </a:p>
          <a:p>
            <a:r>
              <a:rPr lang="es-MX" dirty="0"/>
              <a:t> Fianza Código Civil 113 de la Ley de Instituciones y fianzas y del contrato de fianza lo remite expresamente al Código Civil. </a:t>
            </a:r>
          </a:p>
          <a:p>
            <a:r>
              <a:rPr lang="es-MX" dirty="0"/>
              <a:t> En el objeto social facultad de garantizar obligaciones de terceros. </a:t>
            </a:r>
          </a:p>
          <a:p>
            <a:r>
              <a:rPr lang="es-MX" dirty="0"/>
              <a:t> Autorizadas las compañías afianzadoras por la SHCP. </a:t>
            </a:r>
          </a:p>
          <a:p>
            <a:r>
              <a:rPr lang="es-MX" dirty="0"/>
              <a:t> 2811 del Código Civil. </a:t>
            </a:r>
          </a:p>
          <a:p>
            <a:r>
              <a:rPr lang="es-MX" dirty="0"/>
              <a:t> No extiendan en forma de póliza. </a:t>
            </a:r>
          </a:p>
          <a:p>
            <a:r>
              <a:rPr lang="es-MX" dirty="0"/>
              <a:t> No se anuncien públicamente. </a:t>
            </a:r>
          </a:p>
          <a:p>
            <a:r>
              <a:rPr lang="es-MX" dirty="0"/>
              <a:t> No se empleen a agentes para ofrecerlas. (gratuita) </a:t>
            </a:r>
          </a:p>
          <a:p>
            <a:pPr marL="0" indent="0">
              <a:buNone/>
            </a:pPr>
            <a:r>
              <a:rPr lang="es-MX" dirty="0"/>
              <a:t>Prenda. </a:t>
            </a:r>
          </a:p>
          <a:p>
            <a:r>
              <a:rPr lang="es-MX" dirty="0"/>
              <a:t> Desposeción en materia civil. </a:t>
            </a:r>
          </a:p>
          <a:p>
            <a:r>
              <a:rPr lang="es-MX" dirty="0"/>
              <a:t> Aplicación del artículo 341 de la Ley de Títulos y Operaciones de Crédito. </a:t>
            </a:r>
          </a:p>
          <a:p>
            <a:r>
              <a:rPr lang="es-MX" dirty="0"/>
              <a:t> La prenda se faculta vender y la única forma es de oponer si paga el deudor el dinero se entrega al deudor en diferencial. </a:t>
            </a:r>
          </a:p>
          <a:p>
            <a:r>
              <a:rPr lang="es-MX" dirty="0"/>
              <a:t> Caución Bursátil se vende en el mercado y producto se entrega al acreedor (acto de pago conforme a la Ley del Mercado de Valores). </a:t>
            </a:r>
          </a:p>
          <a:p>
            <a:pPr marL="0" indent="0">
              <a:buNone/>
            </a:pPr>
            <a:r>
              <a:rPr lang="es-MX" dirty="0"/>
              <a:t>HIPOTECA. (civil) </a:t>
            </a:r>
          </a:p>
          <a:p>
            <a:r>
              <a:rPr lang="es-MX" dirty="0"/>
              <a:t> Extensión de la hipoteca. </a:t>
            </a:r>
          </a:p>
          <a:p>
            <a:r>
              <a:rPr lang="es-MX" dirty="0"/>
              <a:t> Formalidades. </a:t>
            </a:r>
          </a:p>
          <a:p>
            <a:r>
              <a:rPr lang="es-MX" dirty="0"/>
              <a:t> Ley aplicable. </a:t>
            </a:r>
          </a:p>
          <a:p>
            <a:r>
              <a:rPr lang="es-MX" dirty="0"/>
              <a:t> Supletoriedad. </a:t>
            </a:r>
          </a:p>
          <a:p>
            <a:r>
              <a:rPr lang="es-MX" dirty="0"/>
              <a:t> Tribunales. </a:t>
            </a:r>
          </a:p>
          <a:p>
            <a:pPr marL="0" indent="0">
              <a:buNone/>
            </a:pPr>
            <a:r>
              <a:rPr lang="es-MX" dirty="0"/>
              <a:t>NAVAL. </a:t>
            </a:r>
          </a:p>
          <a:p>
            <a:r>
              <a:rPr lang="es-MX" dirty="0"/>
              <a:t> Ley de navegación de 1994 extensión al seguro de cobrarlo. </a:t>
            </a:r>
          </a:p>
          <a:p>
            <a:r>
              <a:rPr lang="es-MX" dirty="0"/>
              <a:t> Formal cualquier fedetario. </a:t>
            </a:r>
          </a:p>
          <a:p>
            <a:r>
              <a:rPr lang="es-MX" dirty="0"/>
              <a:t> Tribunales 104 derecho del mar es federal. </a:t>
            </a:r>
          </a:p>
          <a:p>
            <a:pPr marL="0" indent="0">
              <a:buNone/>
            </a:pPr>
            <a:endParaRPr lang="es-MX" dirty="0"/>
          </a:p>
        </p:txBody>
      </p:sp>
    </p:spTree>
    <p:extLst>
      <p:ext uri="{BB962C8B-B14F-4D97-AF65-F5344CB8AC3E}">
        <p14:creationId xmlns:p14="http://schemas.microsoft.com/office/powerpoint/2010/main" val="185489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888610-25B4-3240-AD0B-A889959BA8E9}"/>
              </a:ext>
            </a:extLst>
          </p:cNvPr>
          <p:cNvSpPr>
            <a:spLocks noGrp="1"/>
          </p:cNvSpPr>
          <p:nvPr>
            <p:ph idx="1"/>
          </p:nvPr>
        </p:nvSpPr>
        <p:spPr>
          <a:xfrm>
            <a:off x="0" y="127456"/>
            <a:ext cx="8100392" cy="6730543"/>
          </a:xfrm>
        </p:spPr>
        <p:txBody>
          <a:bodyPr>
            <a:normAutofit fontScale="70000" lnSpcReduction="20000"/>
          </a:bodyPr>
          <a:lstStyle/>
          <a:p>
            <a:pPr marL="0" indent="0">
              <a:buNone/>
            </a:pPr>
            <a:r>
              <a:rPr lang="es-MX" dirty="0"/>
              <a:t>HIPOTECA SOBRE UNIDAD. (Industrial, ganadera, agrícola, agropecuaria) ley de Instituciones de Crédito e incluso queda hipotecado el dinero en caja. </a:t>
            </a:r>
          </a:p>
          <a:p>
            <a:pPr marL="0" indent="0">
              <a:buNone/>
            </a:pPr>
            <a:r>
              <a:rPr lang="es-MX" dirty="0"/>
              <a:t>AVIACION CIVIL (Hipoteca aeronáutica). </a:t>
            </a:r>
          </a:p>
          <a:p>
            <a:r>
              <a:rPr lang="es-MX" dirty="0"/>
              <a:t>Se rige por la vía general de comunicación que deroga a la ley de aviación civil. </a:t>
            </a:r>
          </a:p>
          <a:p>
            <a:pPr marL="0" indent="0">
              <a:buNone/>
            </a:pPr>
            <a:r>
              <a:rPr lang="es-MX" dirty="0"/>
              <a:t>- No habla de hipoteca solo del registro de aeronáutica. Supletoriedad la del Código Civil . </a:t>
            </a:r>
          </a:p>
          <a:p>
            <a:r>
              <a:rPr lang="es-MX" dirty="0"/>
              <a:t>FERROVIARIA. Hipoteca de trenes Ley Ferroviaria </a:t>
            </a:r>
          </a:p>
          <a:p>
            <a:pPr marL="0" indent="0">
              <a:buNone/>
            </a:pPr>
            <a:r>
              <a:rPr lang="es-MX" dirty="0"/>
              <a:t>4.- Formalidades – 79 Código de Comercio.- </a:t>
            </a:r>
          </a:p>
          <a:p>
            <a:pPr marL="0" indent="0">
              <a:buNone/>
            </a:pPr>
            <a:r>
              <a:rPr lang="es-MX" dirty="0"/>
              <a:t>a) No hay forma</a:t>
            </a:r>
            <a:br>
              <a:rPr lang="es-MX" dirty="0"/>
            </a:br>
            <a:r>
              <a:rPr lang="es-MX" b="1" dirty="0"/>
              <a:t>b) </a:t>
            </a:r>
            <a:r>
              <a:rPr lang="es-MX" dirty="0"/>
              <a:t>Si la señala hay que seguirla. </a:t>
            </a:r>
          </a:p>
          <a:p>
            <a:pPr marL="0" indent="0">
              <a:buNone/>
            </a:pPr>
            <a:r>
              <a:rPr lang="es-MX" dirty="0"/>
              <a:t>Contrato de habilitación y avíos. </a:t>
            </a:r>
          </a:p>
          <a:p>
            <a:pPr marL="0" indent="0">
              <a:buNone/>
            </a:pPr>
            <a:r>
              <a:rPr lang="es-MX" dirty="0"/>
              <a:t>a) entre comerciantes debe seguirse por la Ley de Títulos y Operaciones de Crédito. </a:t>
            </a:r>
          </a:p>
          <a:p>
            <a:pPr marL="0" indent="0">
              <a:buNone/>
            </a:pPr>
            <a:r>
              <a:rPr lang="es-MX" b="1" dirty="0"/>
              <a:t>b) </a:t>
            </a:r>
            <a:r>
              <a:rPr lang="es-MX" dirty="0"/>
              <a:t>Entre bancos y un comerciante por la ley de instituciones. </a:t>
            </a:r>
          </a:p>
          <a:p>
            <a:pPr marL="0" indent="0">
              <a:buNone/>
            </a:pPr>
            <a:r>
              <a:rPr lang="es-MX" dirty="0"/>
              <a:t>326 Fracción tercera de la Ley de Títulos y Operaciones de Crédito. </a:t>
            </a:r>
          </a:p>
          <a:p>
            <a:pPr marL="0" indent="0">
              <a:buNone/>
            </a:pPr>
            <a:r>
              <a:rPr lang="es-MX" dirty="0"/>
              <a:t>a) Consignaencontratoprivado</a:t>
            </a:r>
            <a:br>
              <a:rPr lang="es-MX" dirty="0"/>
            </a:br>
            <a:r>
              <a:rPr lang="es-MX" b="1" dirty="0"/>
              <a:t>b) </a:t>
            </a:r>
            <a:r>
              <a:rPr lang="es-MX" dirty="0"/>
              <a:t>Por triplicado y ante dos testigos conocidos. </a:t>
            </a:r>
            <a:r>
              <a:rPr lang="es-MX" b="1" dirty="0"/>
              <a:t>c) </a:t>
            </a:r>
            <a:r>
              <a:rPr lang="es-MX" dirty="0"/>
              <a:t>Cuantificado ante el registrado </a:t>
            </a:r>
          </a:p>
          <a:p>
            <a:pPr marL="0" indent="0">
              <a:buNone/>
            </a:pPr>
            <a:r>
              <a:rPr lang="es-MX" dirty="0"/>
              <a:t>Una llamada de atención hay que seguir la formalidad en el avío entre comerciantes lo es Ley de Títulos y Operaciones de Crédito. Mientras que entre un banco y un comerciante lo es la Ley de Instituciones de Crédito artículo 66 y 67 y la formalidad es en escritura pública, póliza ante corredor y ratificación de firmas. </a:t>
            </a:r>
          </a:p>
          <a:p>
            <a:pPr marL="0" indent="0">
              <a:buNone/>
            </a:pPr>
            <a:endParaRPr lang="es-MX" dirty="0"/>
          </a:p>
        </p:txBody>
      </p:sp>
    </p:spTree>
    <p:extLst>
      <p:ext uri="{BB962C8B-B14F-4D97-AF65-F5344CB8AC3E}">
        <p14:creationId xmlns:p14="http://schemas.microsoft.com/office/powerpoint/2010/main" val="361484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300E97-3386-B34F-AA87-998CBA498ED2}"/>
              </a:ext>
            </a:extLst>
          </p:cNvPr>
          <p:cNvSpPr>
            <a:spLocks noGrp="1"/>
          </p:cNvSpPr>
          <p:nvPr>
            <p:ph idx="1"/>
          </p:nvPr>
        </p:nvSpPr>
        <p:spPr>
          <a:xfrm>
            <a:off x="440" y="95926"/>
            <a:ext cx="8099951" cy="6762074"/>
          </a:xfrm>
        </p:spPr>
        <p:txBody>
          <a:bodyPr>
            <a:normAutofit fontScale="70000" lnSpcReduction="20000"/>
          </a:bodyPr>
          <a:lstStyle/>
          <a:p>
            <a:pPr marL="0" indent="0">
              <a:buNone/>
            </a:pPr>
            <a:r>
              <a:rPr lang="es-MX" dirty="0"/>
              <a:t>5.- FACULTADES EXPRESA Y FACULTADES IMPLICITAS. </a:t>
            </a:r>
          </a:p>
          <a:p>
            <a:r>
              <a:rPr lang="es-MX" dirty="0"/>
              <a:t> Por el órgano por su nombramiento. </a:t>
            </a:r>
          </a:p>
          <a:p>
            <a:r>
              <a:rPr lang="es-MX" dirty="0"/>
              <a:t> Apoderado 2554 del Código Civil. </a:t>
            </a:r>
          </a:p>
          <a:p>
            <a:pPr marL="0" indent="0">
              <a:buNone/>
            </a:pPr>
            <a:r>
              <a:rPr lang="es-MX" b="1" dirty="0"/>
              <a:t>TESIS ULTRAVIRE</a:t>
            </a:r>
            <a:r>
              <a:rPr lang="es-MX" dirty="0"/>
              <a:t>. En cuanto al órgano. </a:t>
            </a:r>
            <a:r>
              <a:rPr lang="es-MX" b="1" dirty="0"/>
              <a:t>TESIS INGLESA</a:t>
            </a:r>
            <a:r>
              <a:rPr lang="es-MX" dirty="0"/>
              <a:t>.- Las únicas facultades son las expresas y no las de los órganos, ni la asamblea puede ratificar los hechos realizados en demasía. </a:t>
            </a:r>
          </a:p>
          <a:p>
            <a:pPr marL="0" indent="0">
              <a:buNone/>
            </a:pPr>
            <a:r>
              <a:rPr lang="es-MX" b="1" dirty="0"/>
              <a:t>TESIS ORGANICA O ALEMANA</a:t>
            </a:r>
            <a:r>
              <a:rPr lang="es-MX" dirty="0"/>
              <a:t>.- Son las facultades del órgano distintas del apoderado y el único limite es la señalada en el objeto social. </a:t>
            </a:r>
          </a:p>
          <a:p>
            <a:pPr marL="0" indent="0">
              <a:buNone/>
            </a:pPr>
            <a:r>
              <a:rPr lang="es-MX" dirty="0"/>
              <a:t>FACULTADES MERCANTILES. </a:t>
            </a:r>
          </a:p>
          <a:p>
            <a:r>
              <a:rPr lang="es-MX" dirty="0"/>
              <a:t>Poder inscrito en el registro noveno de Expresas Ley de T</a:t>
            </a:r>
            <a:r>
              <a:rPr lang="es-ES" dirty="0" err="1"/>
              <a:t>ítulos</a:t>
            </a:r>
            <a:r>
              <a:rPr lang="es-ES" dirty="0"/>
              <a:t> y Operaciones de Crédito.</a:t>
            </a:r>
            <a:endParaRPr lang="es-MX" dirty="0"/>
          </a:p>
          <a:p>
            <a:r>
              <a:rPr lang="es-MX" dirty="0"/>
              <a:t> Carta comunicación con quien se vaya a contratar. </a:t>
            </a:r>
          </a:p>
          <a:p>
            <a:r>
              <a:rPr lang="es-MX" dirty="0"/>
              <a:t> Teoría de la apariencia artículo 11 a quien haya dado lugar por actos positivos u omisiones en que se crea conforme a los usos del comercio que un tercero está facultado para suscribir no podrá operar la excepción del artículo octavo fracción tercera. (implícita). </a:t>
            </a:r>
          </a:p>
          <a:p>
            <a:r>
              <a:rPr lang="es-MX" dirty="0"/>
              <a:t> Facultades implícitas del órgano de administración gerente o administrador. </a:t>
            </a:r>
          </a:p>
          <a:p>
            <a:r>
              <a:rPr lang="es-MX" dirty="0"/>
              <a:t> 25, </a:t>
            </a:r>
          </a:p>
          <a:p>
            <a:r>
              <a:rPr lang="es-MX" dirty="0"/>
              <a:t> 26, </a:t>
            </a:r>
          </a:p>
          <a:p>
            <a:r>
              <a:rPr lang="es-MX" dirty="0"/>
              <a:t> 27 Código Civil </a:t>
            </a:r>
          </a:p>
          <a:p>
            <a:r>
              <a:rPr lang="es-MX" dirty="0"/>
              <a:t> 85 de la Ley de Títulos y Operaciones de Crédito. </a:t>
            </a:r>
          </a:p>
          <a:p>
            <a:pPr marL="0" indent="0">
              <a:buNone/>
            </a:pPr>
            <a:r>
              <a:rPr lang="es-MX" dirty="0"/>
              <a:t>Sin embargo se refiere a facultades de mandatarios o expresas en los artículo 142, 156, 149 de la Ley General de Sociedades Mercantiles. </a:t>
            </a:r>
          </a:p>
          <a:p>
            <a:pPr marL="0" indent="0">
              <a:buNone/>
            </a:pPr>
            <a:endParaRPr lang="es-MX" dirty="0"/>
          </a:p>
        </p:txBody>
      </p:sp>
    </p:spTree>
    <p:extLst>
      <p:ext uri="{BB962C8B-B14F-4D97-AF65-F5344CB8AC3E}">
        <p14:creationId xmlns:p14="http://schemas.microsoft.com/office/powerpoint/2010/main" val="22686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7A920B-E480-C94A-B5CD-815F03CA9423}"/>
              </a:ext>
            </a:extLst>
          </p:cNvPr>
          <p:cNvSpPr>
            <a:spLocks noGrp="1"/>
          </p:cNvSpPr>
          <p:nvPr>
            <p:ph idx="1"/>
          </p:nvPr>
        </p:nvSpPr>
        <p:spPr>
          <a:xfrm>
            <a:off x="0" y="0"/>
            <a:ext cx="8028384" cy="6741368"/>
          </a:xfrm>
        </p:spPr>
        <p:txBody>
          <a:bodyPr>
            <a:normAutofit fontScale="55000" lnSpcReduction="20000"/>
          </a:bodyPr>
          <a:lstStyle/>
          <a:p>
            <a:pPr marL="0" indent="0">
              <a:buNone/>
            </a:pPr>
            <a:r>
              <a:rPr lang="es-MX" dirty="0"/>
              <a:t>FACTOR </a:t>
            </a:r>
          </a:p>
          <a:p>
            <a:pPr marL="0" indent="0">
              <a:buNone/>
            </a:pPr>
            <a:r>
              <a:rPr lang="es-MX" dirty="0"/>
              <a:t>Los que tenga la dirección de alguna empresa o establecimiento autorizado para contratar en todo lo concerniente por cuenta y a nombre de los propietarios el dependiente desempeña cuestiones propias de tráfico obliga al principal en aparente que tiene facultades o que está al frente del negocio. </a:t>
            </a:r>
          </a:p>
          <a:p>
            <a:pPr marL="0" indent="0">
              <a:buNone/>
            </a:pPr>
            <a:r>
              <a:rPr lang="es-MX" dirty="0"/>
              <a:t>Artículo 85 LTOC apoderado porque no comprende la de obligarlo cambiariamente salvo que se disponga la declaración del artículo 9.</a:t>
            </a:r>
            <a:br>
              <a:rPr lang="es-MX" dirty="0"/>
            </a:br>
            <a:r>
              <a:rPr lang="es-MX" dirty="0"/>
              <a:t>Los administradores y gerentes autorizados para suscribir por el hecho de su nombramiento. </a:t>
            </a:r>
          </a:p>
          <a:p>
            <a:pPr marL="0" indent="0">
              <a:buNone/>
            </a:pPr>
            <a:r>
              <a:rPr lang="es-MX" dirty="0"/>
              <a:t>174 y 196 de la LTOC facultad implícita por su nombramiento, por su cargo de administración y gerentes. </a:t>
            </a:r>
          </a:p>
          <a:p>
            <a:pPr marL="0" indent="0">
              <a:buNone/>
            </a:pPr>
            <a:r>
              <a:rPr lang="es-MX" dirty="0"/>
              <a:t>142, 146 y 149 Ley General de Sociedades Mercantiles remite a facultades expresas de mandatarios. </a:t>
            </a:r>
          </a:p>
          <a:p>
            <a:pPr marL="0" indent="0">
              <a:buNone/>
            </a:pPr>
            <a:r>
              <a:rPr lang="es-MX" dirty="0"/>
              <a:t>INSTITUCIONES DE CREDITO. Facultad implícita de los apoderados bancarios 2554 Código Civil, y actos de administración artículo 90 de ley de instituciones de crédito. </a:t>
            </a:r>
          </a:p>
          <a:p>
            <a:pPr marL="0" indent="0">
              <a:buNone/>
            </a:pPr>
            <a:r>
              <a:rPr lang="es-MX" dirty="0"/>
              <a:t>6.- EXCEPCION DEL DERECHO DE PREFERENCIA CONTRA LA DILUCION POR OFERTA PUBLICA. </a:t>
            </a:r>
          </a:p>
          <a:p>
            <a:r>
              <a:rPr lang="es-MX" dirty="0"/>
              <a:t> 132 de la LGSM del derecho preferente de suscribir en proporción que se tiene al aumento de capital. </a:t>
            </a:r>
          </a:p>
          <a:p>
            <a:r>
              <a:rPr lang="es-MX" dirty="0"/>
              <a:t> Ley del Mercado de Valores artículo 81 oferta pública. </a:t>
            </a:r>
          </a:p>
          <a:p>
            <a:r>
              <a:rPr lang="es-MX" dirty="0"/>
              <a:t> Casa de bolsa, oferta pública. </a:t>
            </a:r>
          </a:p>
          <a:p>
            <a:r>
              <a:rPr lang="es-MX" dirty="0"/>
              <a:t> Prevista en los estatutos. </a:t>
            </a:r>
          </a:p>
          <a:p>
            <a:r>
              <a:rPr lang="es-MX" dirty="0"/>
              <a:t> Permiso a la Comisión Nacional de Valores que se incluye en los estatutos. </a:t>
            </a:r>
          </a:p>
          <a:p>
            <a:r>
              <a:rPr lang="es-MX" dirty="0"/>
              <a:t> Renuncia al Derecho de Preferencia 132 LGSM. </a:t>
            </a:r>
          </a:p>
          <a:p>
            <a:r>
              <a:rPr lang="es-MX" dirty="0"/>
              <a:t> Salir a oferta, vender al público en general. </a:t>
            </a:r>
          </a:p>
          <a:p>
            <a:r>
              <a:rPr lang="es-MX" dirty="0"/>
              <a:t> Forma de capitalizarse. </a:t>
            </a:r>
          </a:p>
          <a:p>
            <a:r>
              <a:rPr lang="es-MX" dirty="0"/>
              <a:t> Asamblea Renuncia al artículo 132 </a:t>
            </a:r>
          </a:p>
          <a:p>
            <a:r>
              <a:rPr lang="es-MX" dirty="0"/>
              <a:t> Sin publicación. </a:t>
            </a:r>
          </a:p>
          <a:p>
            <a:r>
              <a:rPr lang="es-MX" dirty="0"/>
              <a:t> Oposición del 25% </a:t>
            </a:r>
          </a:p>
          <a:p>
            <a:r>
              <a:rPr lang="es-MX" dirty="0"/>
              <a:t> Derecho de retiro. </a:t>
            </a:r>
          </a:p>
          <a:p>
            <a:pPr marL="0" indent="0">
              <a:buNone/>
            </a:pPr>
            <a:endParaRPr lang="es-MX" dirty="0"/>
          </a:p>
        </p:txBody>
      </p:sp>
    </p:spTree>
    <p:extLst>
      <p:ext uri="{BB962C8B-B14F-4D97-AF65-F5344CB8AC3E}">
        <p14:creationId xmlns:p14="http://schemas.microsoft.com/office/powerpoint/2010/main" val="174601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1FEA73-368F-974E-9ABE-E67FD7463CA7}"/>
              </a:ext>
            </a:extLst>
          </p:cNvPr>
          <p:cNvSpPr>
            <a:spLocks noGrp="1"/>
          </p:cNvSpPr>
          <p:nvPr>
            <p:ph idx="1"/>
          </p:nvPr>
        </p:nvSpPr>
        <p:spPr>
          <a:xfrm>
            <a:off x="0" y="45658"/>
            <a:ext cx="8100392" cy="6695709"/>
          </a:xfrm>
        </p:spPr>
        <p:txBody>
          <a:bodyPr>
            <a:normAutofit fontScale="47500" lnSpcReduction="20000"/>
          </a:bodyPr>
          <a:lstStyle/>
          <a:p>
            <a:pPr marL="0" indent="0">
              <a:buNone/>
            </a:pPr>
            <a:r>
              <a:rPr lang="es-MX" sz="2800" dirty="0"/>
              <a:t>7.- DERECHO MERCANTIL A LA INFORMACION CONTRA LOS DISTINTOS SECRETOS. </a:t>
            </a:r>
            <a:endParaRPr lang="es-MX" dirty="0"/>
          </a:p>
          <a:p>
            <a:pPr lvl="1"/>
            <a:r>
              <a:rPr lang="es-MX" sz="2800" dirty="0">
                <a:solidFill>
                  <a:schemeClr val="tx1"/>
                </a:solidFill>
              </a:rPr>
              <a:t> </a:t>
            </a:r>
            <a:r>
              <a:rPr lang="es-MX" sz="2400" dirty="0">
                <a:solidFill>
                  <a:schemeClr val="tx1"/>
                </a:solidFill>
              </a:rPr>
              <a:t>Secreto Bancario 117 L.I.C. </a:t>
            </a:r>
            <a:endParaRPr lang="es-MX" dirty="0">
              <a:solidFill>
                <a:schemeClr val="tx1"/>
              </a:solidFill>
            </a:endParaRPr>
          </a:p>
          <a:p>
            <a:pPr lvl="1"/>
            <a:r>
              <a:rPr lang="es-MX" sz="2800" dirty="0">
                <a:solidFill>
                  <a:schemeClr val="tx1"/>
                </a:solidFill>
              </a:rPr>
              <a:t> </a:t>
            </a:r>
            <a:r>
              <a:rPr lang="es-MX" sz="2400" dirty="0">
                <a:solidFill>
                  <a:schemeClr val="tx1"/>
                </a:solidFill>
              </a:rPr>
              <a:t>Secreto fiduciario 118 L.I.C. </a:t>
            </a:r>
            <a:endParaRPr lang="es-MX" dirty="0">
              <a:solidFill>
                <a:schemeClr val="tx1"/>
              </a:solidFill>
            </a:endParaRPr>
          </a:p>
          <a:p>
            <a:pPr lvl="1"/>
            <a:r>
              <a:rPr lang="es-MX" sz="2800" dirty="0">
                <a:solidFill>
                  <a:schemeClr val="tx1"/>
                </a:solidFill>
              </a:rPr>
              <a:t> </a:t>
            </a:r>
            <a:r>
              <a:rPr lang="es-MX" sz="2400" dirty="0">
                <a:solidFill>
                  <a:schemeClr val="tx1"/>
                </a:solidFill>
              </a:rPr>
              <a:t>Secreto Bursátil 25 Ley del Mercado de Valores (indeval) </a:t>
            </a:r>
            <a:endParaRPr lang="es-MX" dirty="0">
              <a:solidFill>
                <a:schemeClr val="tx1"/>
              </a:solidFill>
            </a:endParaRPr>
          </a:p>
          <a:p>
            <a:pPr lvl="1"/>
            <a:r>
              <a:rPr lang="es-MX" sz="2800" dirty="0">
                <a:solidFill>
                  <a:schemeClr val="tx1"/>
                </a:solidFill>
              </a:rPr>
              <a:t> </a:t>
            </a:r>
            <a:r>
              <a:rPr lang="es-MX" sz="2400" dirty="0">
                <a:solidFill>
                  <a:schemeClr val="tx1"/>
                </a:solidFill>
              </a:rPr>
              <a:t>Sociedades de información crediticia burós de crédito. </a:t>
            </a:r>
            <a:endParaRPr lang="es-MX" dirty="0">
              <a:solidFill>
                <a:schemeClr val="tx1"/>
              </a:solidFill>
            </a:endParaRPr>
          </a:p>
          <a:p>
            <a:pPr marL="45720" indent="0">
              <a:buNone/>
            </a:pPr>
            <a:r>
              <a:rPr lang="es-MX" sz="2700" dirty="0">
                <a:solidFill>
                  <a:schemeClr val="tx1"/>
                </a:solidFill>
              </a:rPr>
              <a:t>8.- GARANTIZAR CUMPLIMIENTOS DE OBLIGACIONES/ ACREDITAR SOLVENCIA. </a:t>
            </a:r>
            <a:endParaRPr lang="es-MX" dirty="0">
              <a:solidFill>
                <a:schemeClr val="tx1"/>
              </a:solidFill>
            </a:endParaRPr>
          </a:p>
          <a:p>
            <a:pPr lvl="1"/>
            <a:r>
              <a:rPr lang="es-MX" sz="2800" dirty="0">
                <a:solidFill>
                  <a:schemeClr val="tx1"/>
                </a:solidFill>
              </a:rPr>
              <a:t> </a:t>
            </a:r>
            <a:r>
              <a:rPr lang="es-MX" sz="2400" dirty="0">
                <a:solidFill>
                  <a:schemeClr val="tx1"/>
                </a:solidFill>
              </a:rPr>
              <a:t>Suspensión en materia de amparo. </a:t>
            </a:r>
            <a:endParaRPr lang="es-MX" dirty="0">
              <a:solidFill>
                <a:schemeClr val="tx1"/>
              </a:solidFill>
            </a:endParaRPr>
          </a:p>
          <a:p>
            <a:pPr lvl="1"/>
            <a:r>
              <a:rPr lang="es-MX" sz="2800" dirty="0">
                <a:solidFill>
                  <a:schemeClr val="tx1"/>
                </a:solidFill>
              </a:rPr>
              <a:t> </a:t>
            </a:r>
            <a:r>
              <a:rPr lang="es-MX" sz="2400" dirty="0">
                <a:solidFill>
                  <a:schemeClr val="tx1"/>
                </a:solidFill>
              </a:rPr>
              <a:t>Acreditar la solvencia artículo 86 L.I.C. </a:t>
            </a:r>
            <a:endParaRPr lang="es-MX" dirty="0">
              <a:solidFill>
                <a:schemeClr val="tx1"/>
              </a:solidFill>
            </a:endParaRPr>
          </a:p>
          <a:p>
            <a:pPr marL="45720" indent="0">
              <a:buNone/>
            </a:pPr>
            <a:r>
              <a:rPr lang="es-MX" sz="3000" dirty="0"/>
              <a:t>NUEVOS ENFOQUES Y FORMAS DE CAPITALIZACION. </a:t>
            </a:r>
          </a:p>
          <a:p>
            <a:pPr lvl="1"/>
            <a:r>
              <a:rPr lang="es-MX" sz="2800" dirty="0">
                <a:solidFill>
                  <a:schemeClr val="tx1"/>
                </a:solidFill>
              </a:rPr>
              <a:t> </a:t>
            </a:r>
            <a:r>
              <a:rPr lang="es-MX" sz="2400" dirty="0">
                <a:solidFill>
                  <a:schemeClr val="tx1"/>
                </a:solidFill>
              </a:rPr>
              <a:t>La empresa se hace de recursos: </a:t>
            </a:r>
            <a:endParaRPr lang="es-MX" dirty="0">
              <a:solidFill>
                <a:schemeClr val="tx1"/>
              </a:solidFill>
            </a:endParaRPr>
          </a:p>
          <a:p>
            <a:pPr lvl="1"/>
            <a:r>
              <a:rPr lang="es-MX" sz="2800" dirty="0">
                <a:solidFill>
                  <a:schemeClr val="tx1"/>
                </a:solidFill>
              </a:rPr>
              <a:t> </a:t>
            </a:r>
            <a:r>
              <a:rPr lang="es-MX" sz="2400" dirty="0">
                <a:solidFill>
                  <a:schemeClr val="tx1"/>
                </a:solidFill>
              </a:rPr>
              <a:t>Obtiene capital por los mismos socios o accionistas. </a:t>
            </a:r>
            <a:endParaRPr lang="es-MX" dirty="0">
              <a:solidFill>
                <a:schemeClr val="tx1"/>
              </a:solidFill>
            </a:endParaRPr>
          </a:p>
          <a:p>
            <a:pPr lvl="1"/>
            <a:r>
              <a:rPr lang="es-MX" sz="2800" dirty="0">
                <a:solidFill>
                  <a:schemeClr val="tx1"/>
                </a:solidFill>
              </a:rPr>
              <a:t> </a:t>
            </a:r>
            <a:r>
              <a:rPr lang="es-MX" sz="2400" dirty="0">
                <a:solidFill>
                  <a:schemeClr val="tx1"/>
                </a:solidFill>
              </a:rPr>
              <a:t>O pide crédito y se endeuda. </a:t>
            </a:r>
            <a:endParaRPr lang="es-MX" dirty="0">
              <a:solidFill>
                <a:schemeClr val="tx1"/>
              </a:solidFill>
            </a:endParaRPr>
          </a:p>
          <a:p>
            <a:pPr lvl="1"/>
            <a:r>
              <a:rPr lang="es-MX" sz="2800" dirty="0">
                <a:solidFill>
                  <a:schemeClr val="tx1"/>
                </a:solidFill>
              </a:rPr>
              <a:t> </a:t>
            </a:r>
            <a:r>
              <a:rPr lang="es-MX" sz="2400" dirty="0">
                <a:solidFill>
                  <a:schemeClr val="tx1"/>
                </a:solidFill>
              </a:rPr>
              <a:t>Aumento de capital solicita dinero a los accionistas, capitalización de reservas o se va a la cuenta de pasivo de utilidades de años anteriores pendientes por aplicar y contra cualquier retiro en este renglón no hay oposición si se visualiza el estado de posición financiera se lleva capital social para disponer de este debe haber una disminución conforme a la ley de sociedades mercantiles. </a:t>
            </a:r>
            <a:endParaRPr lang="es-MX" dirty="0">
              <a:solidFill>
                <a:schemeClr val="tx1"/>
              </a:solidFill>
            </a:endParaRPr>
          </a:p>
          <a:p>
            <a:pPr lvl="1"/>
            <a:r>
              <a:rPr lang="es-MX" sz="2800" dirty="0">
                <a:solidFill>
                  <a:schemeClr val="tx1"/>
                </a:solidFill>
              </a:rPr>
              <a:t> </a:t>
            </a:r>
            <a:r>
              <a:rPr lang="es-MX" sz="2400" dirty="0">
                <a:solidFill>
                  <a:schemeClr val="tx1"/>
                </a:solidFill>
              </a:rPr>
              <a:t>Capital social histórico. </a:t>
            </a:r>
            <a:endParaRPr lang="es-MX" sz="2600" dirty="0">
              <a:solidFill>
                <a:schemeClr val="tx1"/>
              </a:solidFill>
            </a:endParaRPr>
          </a:p>
          <a:p>
            <a:pPr lvl="1"/>
            <a:r>
              <a:rPr lang="es-MX" sz="2500" dirty="0">
                <a:solidFill>
                  <a:schemeClr val="tx1"/>
                </a:solidFill>
              </a:rPr>
              <a:t>Capital contable patrimonio. Activo – pasivo </a:t>
            </a:r>
            <a:endParaRPr lang="es-MX" dirty="0">
              <a:solidFill>
                <a:schemeClr val="tx1"/>
              </a:solidFill>
            </a:endParaRPr>
          </a:p>
          <a:p>
            <a:pPr lvl="1"/>
            <a:r>
              <a:rPr lang="es-MX" sz="2500" dirty="0">
                <a:solidFill>
                  <a:schemeClr val="tx1"/>
                </a:solidFill>
              </a:rPr>
              <a:t>Capital intangible marcas posición de mercado, administración, patentes.</a:t>
            </a:r>
          </a:p>
          <a:p>
            <a:pPr marL="0" indent="0">
              <a:buNone/>
            </a:pPr>
            <a:r>
              <a:rPr lang="es-MX" sz="2800" dirty="0"/>
              <a:t>OBLIGACION SUBORDINADA O CONVERTIBLE EN ACCIONES. </a:t>
            </a:r>
            <a:endParaRPr lang="es-MX" dirty="0"/>
          </a:p>
          <a:p>
            <a:r>
              <a:rPr lang="es-MX" sz="2800" dirty="0"/>
              <a:t>Crédito colectivo a cargo de la sociedad es pedir crédito contra capital o dinero. </a:t>
            </a:r>
            <a:endParaRPr lang="es-MX" dirty="0"/>
          </a:p>
          <a:p>
            <a:r>
              <a:rPr lang="es-MX" sz="2800" dirty="0"/>
              <a:t>DEVENTURES.- obligaciones subordinadas convertibles en acciones y lugar de pagar con una acción lo es respecto de otra empresa que no está vendiendo sino que paga acciones de otra empresa o HOLDING. </a:t>
            </a:r>
            <a:endParaRPr lang="es-MX" dirty="0"/>
          </a:p>
          <a:p>
            <a:pPr marL="0" indent="0">
              <a:buNone/>
            </a:pPr>
            <a:r>
              <a:rPr lang="es-MX" sz="2800" dirty="0"/>
              <a:t>EMISION DE DEUDA COLOCADA EN EL EXTRANJERO. </a:t>
            </a:r>
            <a:endParaRPr lang="es-MX" dirty="0"/>
          </a:p>
          <a:p>
            <a:r>
              <a:rPr lang="es-MX" sz="3200" dirty="0"/>
              <a:t> </a:t>
            </a:r>
            <a:r>
              <a:rPr lang="es-MX" sz="2800" dirty="0"/>
              <a:t>Pública o privada. </a:t>
            </a:r>
            <a:endParaRPr lang="es-MX" dirty="0"/>
          </a:p>
          <a:p>
            <a:r>
              <a:rPr lang="es-MX" sz="3200" dirty="0"/>
              <a:t> </a:t>
            </a:r>
            <a:r>
              <a:rPr lang="es-MX" sz="2800" dirty="0"/>
              <a:t>Deuda directa o contingente nacional. </a:t>
            </a:r>
            <a:endParaRPr lang="es-MX" dirty="0"/>
          </a:p>
          <a:p>
            <a:r>
              <a:rPr lang="es-MX" sz="3200" dirty="0"/>
              <a:t> </a:t>
            </a:r>
            <a:r>
              <a:rPr lang="es-MX" sz="2800" dirty="0"/>
              <a:t>Renta fija o renta variable. </a:t>
            </a:r>
            <a:endParaRPr lang="es-MX" dirty="0"/>
          </a:p>
          <a:p>
            <a:r>
              <a:rPr lang="es-MX" sz="3200" dirty="0"/>
              <a:t> </a:t>
            </a:r>
            <a:r>
              <a:rPr lang="es-MX" sz="2800" dirty="0"/>
              <a:t>Conjunción de varias acciones en un solo contenido se registran en valor de intermediarios Comisión Nacional Bancaria y de Valores. </a:t>
            </a:r>
            <a:endParaRPr lang="es-MX" dirty="0"/>
          </a:p>
          <a:p>
            <a:pPr marL="0" indent="0">
              <a:buNone/>
            </a:pPr>
            <a:endParaRPr lang="es-MX" dirty="0"/>
          </a:p>
        </p:txBody>
      </p:sp>
    </p:spTree>
    <p:extLst>
      <p:ext uri="{BB962C8B-B14F-4D97-AF65-F5344CB8AC3E}">
        <p14:creationId xmlns:p14="http://schemas.microsoft.com/office/powerpoint/2010/main" val="34805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7E21B65-A110-784A-82A7-8BB4861E3232}"/>
              </a:ext>
            </a:extLst>
          </p:cNvPr>
          <p:cNvSpPr>
            <a:spLocks noGrp="1"/>
          </p:cNvSpPr>
          <p:nvPr>
            <p:ph idx="1"/>
          </p:nvPr>
        </p:nvSpPr>
        <p:spPr>
          <a:xfrm>
            <a:off x="20094" y="127456"/>
            <a:ext cx="8080297" cy="6469895"/>
          </a:xfrm>
        </p:spPr>
        <p:txBody>
          <a:bodyPr>
            <a:normAutofit fontScale="62500" lnSpcReduction="20000"/>
          </a:bodyPr>
          <a:lstStyle/>
          <a:p>
            <a:pPr marL="0" indent="0">
              <a:buNone/>
            </a:pPr>
            <a:r>
              <a:rPr lang="es-MX" dirty="0"/>
              <a:t>PARTES. </a:t>
            </a:r>
          </a:p>
          <a:p>
            <a:r>
              <a:rPr lang="es-MX" dirty="0"/>
              <a:t> Emisión sociedad o compañía y los cinco últimos estados financieros auditados. </a:t>
            </a:r>
          </a:p>
          <a:p>
            <a:pPr marL="0" indent="0">
              <a:buNone/>
            </a:pPr>
            <a:r>
              <a:rPr lang="es-MX" dirty="0"/>
              <a:t>Agentes. </a:t>
            </a:r>
          </a:p>
          <a:p>
            <a:r>
              <a:rPr lang="es-MX" dirty="0"/>
              <a:t>Institución financiera bancos, casa de bolsa. </a:t>
            </a:r>
          </a:p>
          <a:p>
            <a:r>
              <a:rPr lang="es-MX" dirty="0"/>
              <a:t> Fiduciario administra la emisión del trabajo de registro, tenedor pago de intereses. </a:t>
            </a:r>
          </a:p>
          <a:p>
            <a:r>
              <a:rPr lang="es-MX" dirty="0"/>
              <a:t> Cámara de compensación. </a:t>
            </a:r>
          </a:p>
          <a:p>
            <a:r>
              <a:rPr lang="es-MX" dirty="0"/>
              <a:t> Bolsa de Valores. </a:t>
            </a:r>
          </a:p>
          <a:p>
            <a:r>
              <a:rPr lang="es-MX" dirty="0"/>
              <a:t> Agencia calificadora. (tipo de riesgo de la empresa) </a:t>
            </a:r>
          </a:p>
          <a:p>
            <a:r>
              <a:rPr lang="es-MX" dirty="0"/>
              <a:t> Auditor. </a:t>
            </a:r>
          </a:p>
          <a:p>
            <a:pPr marL="0" indent="0">
              <a:buNone/>
            </a:pPr>
            <a:r>
              <a:rPr lang="es-MX" dirty="0"/>
              <a:t>COLOCAR. </a:t>
            </a:r>
          </a:p>
          <a:p>
            <a:r>
              <a:rPr lang="es-MX" dirty="0"/>
              <a:t> Mandato, emisión da al agente. </a:t>
            </a:r>
          </a:p>
          <a:p>
            <a:r>
              <a:rPr lang="es-MX" dirty="0"/>
              <a:t> Contrato de administración (custodia) </a:t>
            </a:r>
          </a:p>
          <a:p>
            <a:r>
              <a:rPr lang="es-MX" dirty="0"/>
              <a:t> Valor emitido (macrotítulos) </a:t>
            </a:r>
          </a:p>
          <a:p>
            <a:r>
              <a:rPr lang="es-MX" dirty="0"/>
              <a:t> Contrato de emisión (colocación ) </a:t>
            </a:r>
          </a:p>
          <a:p>
            <a:r>
              <a:rPr lang="es-MX" dirty="0"/>
              <a:t> Toma en firme que toma toda la posición y si no la puede colocar es como inversión propia. </a:t>
            </a:r>
          </a:p>
          <a:p>
            <a:r>
              <a:rPr lang="es-MX" dirty="0"/>
              <a:t> Realiza su mejor esfuerzo (consignación) </a:t>
            </a:r>
          </a:p>
          <a:p>
            <a:pPr marL="0" indent="0">
              <a:buNone/>
            </a:pPr>
            <a:r>
              <a:rPr lang="es-MX" dirty="0"/>
              <a:t>Security- título valor . </a:t>
            </a:r>
          </a:p>
          <a:p>
            <a:pPr marL="0" indent="0">
              <a:buNone/>
            </a:pPr>
            <a:r>
              <a:rPr lang="es-MX" dirty="0"/>
              <a:t>negociable instruments Título de Crédito. </a:t>
            </a:r>
          </a:p>
          <a:p>
            <a:pPr marL="0" indent="0">
              <a:buNone/>
            </a:pPr>
            <a:r>
              <a:rPr lang="es-MX" dirty="0"/>
              <a:t>ADR = Acciones.</a:t>
            </a:r>
            <a:br>
              <a:rPr lang="es-MX" dirty="0"/>
            </a:br>
            <a:r>
              <a:rPr lang="es-MX" dirty="0"/>
              <a:t>ADS = Acciones más valores. </a:t>
            </a:r>
          </a:p>
          <a:p>
            <a:pPr marL="0" indent="0">
              <a:buNone/>
            </a:pPr>
            <a:r>
              <a:rPr lang="es-MX" dirty="0"/>
              <a:t>CDS = Diferentes valores de compañías</a:t>
            </a:r>
            <a:br>
              <a:rPr lang="es-MX" dirty="0"/>
            </a:br>
            <a:r>
              <a:rPr lang="es-MX" dirty="0"/>
              <a:t>Qualified Institutional Buyers = Receptor de valores privados a quien el emisor puede revenderlos. </a:t>
            </a:r>
          </a:p>
          <a:p>
            <a:pPr marL="0" indent="0">
              <a:buNone/>
            </a:pPr>
            <a:endParaRPr lang="es-MX" dirty="0"/>
          </a:p>
        </p:txBody>
      </p:sp>
    </p:spTree>
    <p:extLst>
      <p:ext uri="{BB962C8B-B14F-4D97-AF65-F5344CB8AC3E}">
        <p14:creationId xmlns:p14="http://schemas.microsoft.com/office/powerpoint/2010/main" val="79278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F075A5-5CDE-4249-8ED7-EA96BB10156C}"/>
              </a:ext>
            </a:extLst>
          </p:cNvPr>
          <p:cNvSpPr>
            <a:spLocks noGrp="1"/>
          </p:cNvSpPr>
          <p:nvPr>
            <p:ph idx="1"/>
          </p:nvPr>
        </p:nvSpPr>
        <p:spPr>
          <a:xfrm>
            <a:off x="0" y="0"/>
            <a:ext cx="8100392" cy="6858000"/>
          </a:xfrm>
        </p:spPr>
        <p:txBody>
          <a:bodyPr>
            <a:normAutofit fontScale="55000" lnSpcReduction="20000"/>
          </a:bodyPr>
          <a:lstStyle/>
          <a:p>
            <a:pPr marL="0" indent="0">
              <a:buNone/>
            </a:pPr>
            <a:r>
              <a:rPr lang="es-MX" dirty="0"/>
              <a:t>USA</a:t>
            </a:r>
          </a:p>
          <a:p>
            <a:r>
              <a:rPr lang="es-MX" dirty="0"/>
              <a:t>Legislaci</a:t>
            </a:r>
            <a:r>
              <a:rPr lang="es-ES" dirty="0" err="1"/>
              <a:t>ón</a:t>
            </a:r>
            <a:r>
              <a:rPr lang="es-ES" dirty="0"/>
              <a:t> federal interestatal</a:t>
            </a:r>
          </a:p>
          <a:p>
            <a:r>
              <a:rPr lang="es-ES" dirty="0" err="1"/>
              <a:t>Securities</a:t>
            </a:r>
            <a:r>
              <a:rPr lang="es-ES" dirty="0"/>
              <a:t> </a:t>
            </a:r>
            <a:r>
              <a:rPr lang="es-ES" dirty="0" err="1"/>
              <a:t>act</a:t>
            </a:r>
            <a:r>
              <a:rPr lang="es-ES" dirty="0"/>
              <a:t> 1933</a:t>
            </a:r>
          </a:p>
          <a:p>
            <a:r>
              <a:rPr lang="es-ES" dirty="0" err="1"/>
              <a:t>Securities</a:t>
            </a:r>
            <a:r>
              <a:rPr lang="es-ES" dirty="0"/>
              <a:t> and Exchange 1934</a:t>
            </a:r>
          </a:p>
          <a:p>
            <a:r>
              <a:rPr lang="es-ES" dirty="0"/>
              <a:t>Legislación local</a:t>
            </a:r>
          </a:p>
          <a:p>
            <a:r>
              <a:rPr lang="es-ES" dirty="0"/>
              <a:t>Blue </a:t>
            </a:r>
            <a:r>
              <a:rPr lang="es-ES" dirty="0" err="1"/>
              <a:t>Sky</a:t>
            </a:r>
            <a:r>
              <a:rPr lang="es-ES" dirty="0"/>
              <a:t> </a:t>
            </a:r>
            <a:r>
              <a:rPr lang="es-ES" dirty="0" err="1"/>
              <a:t>Laws</a:t>
            </a:r>
            <a:endParaRPr lang="es-ES" dirty="0"/>
          </a:p>
          <a:p>
            <a:pPr marL="0" indent="0">
              <a:buNone/>
            </a:pPr>
            <a:r>
              <a:rPr lang="es-MX" sz="2800" dirty="0"/>
              <a:t>DERECHO BURSATIL NO LEGISLADO. </a:t>
            </a:r>
            <a:endParaRPr lang="es-MX" dirty="0"/>
          </a:p>
          <a:p>
            <a:r>
              <a:rPr lang="es-MX" sz="2800" dirty="0"/>
              <a:t>WARRANTS mercado de derivados que de un título se derivan varias partes de él tasa de interés, país donde se paga moneda, etc, su definición está conforme a una circular de la comisión nacional de valores el vendedor otorga al comprador el derecho más no la obligación de adquirir “opción de compra” o de enajenar opción de venta un cierto número de acciones a un precio preestablecido. </a:t>
            </a:r>
            <a:endParaRPr lang="es-MX" dirty="0"/>
          </a:p>
          <a:p>
            <a:pPr marL="0" indent="0">
              <a:buNone/>
            </a:pPr>
            <a:r>
              <a:rPr lang="es-MX" sz="2800" dirty="0"/>
              <a:t>FUSION. </a:t>
            </a:r>
            <a:endParaRPr lang="es-MX" dirty="0"/>
          </a:p>
          <a:p>
            <a:pPr marL="0" indent="0">
              <a:buNone/>
            </a:pPr>
            <a:r>
              <a:rPr lang="es-MX" sz="2800" dirty="0"/>
              <a:t>Reunión de dos o más sociedades mercantiles en una sola, disolviéndose las demás transmite su patrimonio a título universal a la sociedad que subsiste o resulta de la fusión la que se constituye con los socios de todas las sociedades participantes. </a:t>
            </a:r>
            <a:endParaRPr lang="es-MX" dirty="0"/>
          </a:p>
          <a:p>
            <a:r>
              <a:rPr lang="es-MX" sz="2800" dirty="0"/>
              <a:t>Absorción una sociedad que subsiste y todas las demás desaparecen. </a:t>
            </a:r>
            <a:endParaRPr lang="es-MX" dirty="0"/>
          </a:p>
          <a:p>
            <a:r>
              <a:rPr lang="es-MX" sz="3200" dirty="0"/>
              <a:t> </a:t>
            </a:r>
            <a:r>
              <a:rPr lang="es-MX" sz="2800" dirty="0"/>
              <a:t>Cuando varias sociedades se extinguen para constituir una nueva. </a:t>
            </a:r>
          </a:p>
          <a:p>
            <a:pPr marL="0" indent="0">
              <a:buNone/>
            </a:pPr>
            <a:r>
              <a:rPr lang="es-MX" sz="2800" dirty="0"/>
              <a:t>ABSORCION. Extingue, trasmite a otra del patrimonio de una a otra a – b y </a:t>
            </a:r>
            <a:r>
              <a:rPr lang="es-MX" dirty="0"/>
              <a:t> </a:t>
            </a:r>
            <a:r>
              <a:rPr lang="es-MX" sz="2800" dirty="0"/>
              <a:t>subsiste a.</a:t>
            </a:r>
            <a:br>
              <a:rPr lang="es-MX" sz="2800" dirty="0"/>
            </a:br>
            <a:r>
              <a:rPr lang="es-MX" sz="2800" dirty="0"/>
              <a:t>INCORPORACION.- dos forman una se unen dos y forma una tercera a – b = c. </a:t>
            </a:r>
          </a:p>
          <a:p>
            <a:pPr marL="0" indent="0">
              <a:buNone/>
            </a:pPr>
            <a:r>
              <a:rPr lang="es-MX" sz="2800" dirty="0"/>
              <a:t>ESCISION</a:t>
            </a:r>
            <a:br>
              <a:rPr lang="es-MX" sz="2800" dirty="0"/>
            </a:br>
            <a:r>
              <a:rPr lang="es-MX" sz="2800" dirty="0"/>
              <a:t>Es del latín scissionis – cortar y rompimiento . </a:t>
            </a:r>
            <a:endParaRPr lang="es-MX" dirty="0"/>
          </a:p>
          <a:p>
            <a:pPr marL="0" indent="0">
              <a:buNone/>
            </a:pPr>
            <a:r>
              <a:rPr lang="es-MX" sz="2800" dirty="0"/>
              <a:t>Los socios de la escindente tendrá inicialmente una proporción de la sociedad escindidas. </a:t>
            </a:r>
            <a:endParaRPr lang="es-MX" dirty="0"/>
          </a:p>
          <a:p>
            <a:pPr lvl="1"/>
            <a:r>
              <a:rPr lang="es-MX" sz="2800" dirty="0"/>
              <a:t> </a:t>
            </a:r>
            <a:r>
              <a:rPr lang="es-MX" sz="2500" dirty="0">
                <a:solidFill>
                  <a:schemeClr val="tx1"/>
                </a:solidFill>
              </a:rPr>
              <a:t>Una sociedad escindente – forma varias escindidas. </a:t>
            </a:r>
          </a:p>
          <a:p>
            <a:pPr lvl="1"/>
            <a:r>
              <a:rPr lang="es-MX" sz="2900" dirty="0">
                <a:solidFill>
                  <a:schemeClr val="tx1"/>
                </a:solidFill>
              </a:rPr>
              <a:t> </a:t>
            </a:r>
            <a:r>
              <a:rPr lang="es-MX" sz="2500" dirty="0">
                <a:solidFill>
                  <a:schemeClr val="tx1"/>
                </a:solidFill>
              </a:rPr>
              <a:t>Subsistiendo la escindente o </a:t>
            </a:r>
          </a:p>
          <a:p>
            <a:pPr lvl="1"/>
            <a:r>
              <a:rPr lang="es-MX" sz="2900" dirty="0">
                <a:solidFill>
                  <a:schemeClr val="tx1"/>
                </a:solidFill>
              </a:rPr>
              <a:t> </a:t>
            </a:r>
            <a:r>
              <a:rPr lang="es-MX" sz="2500" dirty="0">
                <a:solidFill>
                  <a:schemeClr val="tx1"/>
                </a:solidFill>
              </a:rPr>
              <a:t>Desapareciendo la escindente. </a:t>
            </a:r>
          </a:p>
          <a:p>
            <a:pPr marL="0" indent="0">
              <a:buNone/>
            </a:pPr>
            <a:endParaRPr lang="es-MX" dirty="0"/>
          </a:p>
        </p:txBody>
      </p:sp>
    </p:spTree>
    <p:extLst>
      <p:ext uri="{BB962C8B-B14F-4D97-AF65-F5344CB8AC3E}">
        <p14:creationId xmlns:p14="http://schemas.microsoft.com/office/powerpoint/2010/main" val="1884796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E64D7C-FD14-A94F-86D7-404819092E9D}"/>
              </a:ext>
            </a:extLst>
          </p:cNvPr>
          <p:cNvSpPr>
            <a:spLocks noGrp="1"/>
          </p:cNvSpPr>
          <p:nvPr>
            <p:ph idx="1"/>
          </p:nvPr>
        </p:nvSpPr>
        <p:spPr>
          <a:xfrm>
            <a:off x="0" y="0"/>
            <a:ext cx="8172400" cy="6858000"/>
          </a:xfrm>
        </p:spPr>
        <p:txBody>
          <a:bodyPr>
            <a:normAutofit fontScale="62500" lnSpcReduction="20000"/>
          </a:bodyPr>
          <a:lstStyle/>
          <a:p>
            <a:pPr marL="0" indent="0">
              <a:buNone/>
            </a:pPr>
            <a:r>
              <a:rPr lang="es-MX" dirty="0"/>
              <a:t>Lo que se pasa de la escidente a la escindida es</a:t>
            </a:r>
          </a:p>
          <a:p>
            <a:r>
              <a:rPr lang="es-MX" dirty="0"/>
              <a:t>La parte del activo</a:t>
            </a:r>
          </a:p>
          <a:p>
            <a:r>
              <a:rPr lang="es-MX" dirty="0"/>
              <a:t>La parte del pasivo </a:t>
            </a:r>
          </a:p>
          <a:p>
            <a:r>
              <a:rPr lang="es-MX" dirty="0"/>
              <a:t>La parte del capital que corresponda a la parte de la Sociedad que se esta escindiendo.</a:t>
            </a:r>
          </a:p>
          <a:p>
            <a:pPr marL="0" indent="0">
              <a:buNone/>
            </a:pPr>
            <a:r>
              <a:rPr lang="es-MX" dirty="0"/>
              <a:t>20%</a:t>
            </a:r>
          </a:p>
          <a:p>
            <a:pPr marL="0" indent="0">
              <a:buNone/>
            </a:pPr>
            <a:r>
              <a:rPr lang="es-MX" dirty="0"/>
              <a:t>20% y 60% En todas las escindidas.</a:t>
            </a:r>
          </a:p>
          <a:p>
            <a:r>
              <a:rPr lang="es-MX" dirty="0"/>
              <a:t> Responsabilidad solidiaria de todas las escindidas entre si ante todos los acreedores que no han dado su conocimiento expreso. </a:t>
            </a:r>
          </a:p>
          <a:p>
            <a:r>
              <a:rPr lang="es-MX" dirty="0"/>
              <a:t> Fuerza a oponerse. </a:t>
            </a:r>
          </a:p>
          <a:p>
            <a:r>
              <a:rPr lang="es-MX" dirty="0"/>
              <a:t> Formando parte de un solo todo responde a todas las escindidas. </a:t>
            </a:r>
          </a:p>
          <a:p>
            <a:r>
              <a:rPr lang="es-MX" dirty="0"/>
              <a:t> Escindente – escindida subsiste igual responde por la totalidad de las obligaciones al crearse las sociedades escindidas crea responsabilidad entre ellas, un núcleo segregando las partes. </a:t>
            </a:r>
          </a:p>
          <a:p>
            <a:pPr marL="0" indent="0">
              <a:buNone/>
            </a:pPr>
            <a:r>
              <a:rPr lang="es-MX" dirty="0"/>
              <a:t>QUIEN SE PUEDE OPONER A LA ESCISION. </a:t>
            </a:r>
          </a:p>
          <a:p>
            <a:pPr marL="0" indent="0">
              <a:buNone/>
            </a:pPr>
            <a:r>
              <a:rPr lang="es-MX" dirty="0"/>
              <a:t>a) Los socios.</a:t>
            </a:r>
            <a:br>
              <a:rPr lang="es-MX" dirty="0"/>
            </a:br>
            <a:r>
              <a:rPr lang="es-MX" dirty="0"/>
              <a:t>b) Los acreedores. </a:t>
            </a:r>
          </a:p>
          <a:p>
            <a:r>
              <a:rPr lang="es-MX" dirty="0"/>
              <a:t> Asamblea extraordinaria a celebrar cuando un grupo representa el 20% en contra del acuerdo no se puede llevar a cabo (derecho de minorías) Ejemplos derecho de minoría del 33% de convocar a asamblea en la oferta publica de oponerse el 25% . </a:t>
            </a:r>
          </a:p>
          <a:p>
            <a:r>
              <a:rPr lang="es-MX" dirty="0"/>
              <a:t> El acreedor de la escindente puede oponerse. </a:t>
            </a:r>
          </a:p>
          <a:p>
            <a:r>
              <a:rPr lang="es-MX" dirty="0"/>
              <a:t> Plazo de 45 días oposición suspende el efecto hasta sentencia ejecutoriada (se otorga fianza). </a:t>
            </a:r>
          </a:p>
          <a:p>
            <a:r>
              <a:rPr lang="es-MX" dirty="0"/>
              <a:t> Aquella sociedad en la que no alcanza el 20% de los que se oponen tienen el derecho de retiro que le pague la propia sociedad sus acciones ejemplo: cambio de nacionalidad, cambio de objeto, transformación. </a:t>
            </a:r>
          </a:p>
          <a:p>
            <a:pPr marL="0" indent="0">
              <a:buNone/>
            </a:pPr>
            <a:endParaRPr lang="es-MX" dirty="0"/>
          </a:p>
        </p:txBody>
      </p:sp>
    </p:spTree>
    <p:extLst>
      <p:ext uri="{BB962C8B-B14F-4D97-AF65-F5344CB8AC3E}">
        <p14:creationId xmlns:p14="http://schemas.microsoft.com/office/powerpoint/2010/main" val="336872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03DDDE-363B-0D46-B954-AF0BFF6D91D7}"/>
              </a:ext>
            </a:extLst>
          </p:cNvPr>
          <p:cNvSpPr>
            <a:spLocks noGrp="1"/>
          </p:cNvSpPr>
          <p:nvPr>
            <p:ph idx="1"/>
          </p:nvPr>
        </p:nvSpPr>
        <p:spPr>
          <a:xfrm>
            <a:off x="0" y="0"/>
            <a:ext cx="8100392" cy="6741368"/>
          </a:xfrm>
        </p:spPr>
        <p:txBody>
          <a:bodyPr>
            <a:normAutofit fontScale="40000" lnSpcReduction="20000"/>
          </a:bodyPr>
          <a:lstStyle/>
          <a:p>
            <a:pPr marL="0" indent="0">
              <a:buNone/>
            </a:pPr>
            <a:r>
              <a:rPr lang="es-MX" sz="2800" dirty="0"/>
              <a:t>CUANDO SURTE EFECTO LA ESCISION. </a:t>
            </a:r>
            <a:endParaRPr lang="es-MX" dirty="0"/>
          </a:p>
          <a:p>
            <a:r>
              <a:rPr lang="es-MX" sz="3200" dirty="0"/>
              <a:t> </a:t>
            </a:r>
            <a:r>
              <a:rPr lang="es-MX" sz="2800" dirty="0"/>
              <a:t>Concluido el término de los 45 días sin la oposición de los acreedores. </a:t>
            </a:r>
            <a:endParaRPr lang="es-MX" dirty="0"/>
          </a:p>
          <a:p>
            <a:r>
              <a:rPr lang="es-MX" sz="3200" dirty="0"/>
              <a:t> </a:t>
            </a:r>
            <a:r>
              <a:rPr lang="es-MX" sz="2800" dirty="0"/>
              <a:t>Gaceta oficial. </a:t>
            </a:r>
            <a:endParaRPr lang="es-MX" dirty="0"/>
          </a:p>
          <a:p>
            <a:r>
              <a:rPr lang="es-MX" sz="3200" dirty="0"/>
              <a:t> </a:t>
            </a:r>
            <a:r>
              <a:rPr lang="es-MX" sz="2800" dirty="0"/>
              <a:t>Periódico de mayor circulación. </a:t>
            </a:r>
            <a:endParaRPr lang="es-MX" dirty="0"/>
          </a:p>
          <a:p>
            <a:r>
              <a:rPr lang="es-MX" sz="3200" dirty="0"/>
              <a:t> </a:t>
            </a:r>
            <a:r>
              <a:rPr lang="es-MX" sz="2800" dirty="0"/>
              <a:t>No se puede aplicar supletoriamente una disposición que no corresponda. </a:t>
            </a:r>
            <a:endParaRPr lang="es-MX" dirty="0"/>
          </a:p>
          <a:p>
            <a:r>
              <a:rPr lang="es-MX" sz="3200" dirty="0"/>
              <a:t> </a:t>
            </a:r>
            <a:r>
              <a:rPr lang="es-MX" sz="2800" dirty="0"/>
              <a:t>No se puede publicar en el diario oficial porque son ámbitos distintos. </a:t>
            </a:r>
            <a:endParaRPr lang="es-MX" dirty="0"/>
          </a:p>
          <a:p>
            <a:r>
              <a:rPr lang="es-MX" sz="3200" dirty="0"/>
              <a:t> </a:t>
            </a:r>
            <a:r>
              <a:rPr lang="es-MX" sz="2800" dirty="0"/>
              <a:t>Viven desde el momento que se inicia el proceso para cualquier sociedad mercantil.</a:t>
            </a:r>
          </a:p>
          <a:p>
            <a:pPr marL="0" indent="0">
              <a:buNone/>
            </a:pPr>
            <a:r>
              <a:rPr lang="es-MX" sz="2800" dirty="0"/>
              <a:t>LEY FEDERAL DE COMPETENCIA ECONOMICA. (prohibe los monopolios) </a:t>
            </a:r>
            <a:endParaRPr lang="es-MX" dirty="0"/>
          </a:p>
          <a:p>
            <a:pPr lvl="1"/>
            <a:r>
              <a:rPr lang="es-MX" sz="2800" dirty="0"/>
              <a:t> </a:t>
            </a:r>
            <a:r>
              <a:rPr lang="es-MX" sz="2400" dirty="0">
                <a:solidFill>
                  <a:schemeClr val="tx1"/>
                </a:solidFill>
              </a:rPr>
              <a:t>Griego- Mono - = unificar los precios de venta. </a:t>
            </a:r>
            <a:endParaRPr lang="es-MX" dirty="0">
              <a:solidFill>
                <a:schemeClr val="tx1"/>
              </a:solidFill>
            </a:endParaRPr>
          </a:p>
          <a:p>
            <a:pPr lvl="1"/>
            <a:r>
              <a:rPr lang="es-MX" sz="2800" dirty="0">
                <a:solidFill>
                  <a:schemeClr val="tx1"/>
                </a:solidFill>
              </a:rPr>
              <a:t> </a:t>
            </a:r>
            <a:r>
              <a:rPr lang="es-MX" sz="2400" dirty="0">
                <a:solidFill>
                  <a:schemeClr val="tx1"/>
                </a:solidFill>
              </a:rPr>
              <a:t>Polein – Vender. </a:t>
            </a:r>
            <a:endParaRPr lang="es-MX" dirty="0">
              <a:solidFill>
                <a:schemeClr val="tx1"/>
              </a:solidFill>
            </a:endParaRPr>
          </a:p>
          <a:p>
            <a:pPr lvl="1"/>
            <a:r>
              <a:rPr lang="es-MX" sz="2800" dirty="0">
                <a:solidFill>
                  <a:schemeClr val="tx1"/>
                </a:solidFill>
              </a:rPr>
              <a:t> </a:t>
            </a:r>
            <a:r>
              <a:rPr lang="es-MX" sz="2400" dirty="0">
                <a:solidFill>
                  <a:schemeClr val="tx1"/>
                </a:solidFill>
              </a:rPr>
              <a:t>Oligopolio – Control de la oferta con un número reducido de productores. </a:t>
            </a:r>
            <a:endParaRPr lang="es-MX" dirty="0">
              <a:solidFill>
                <a:schemeClr val="tx1"/>
              </a:solidFill>
            </a:endParaRPr>
          </a:p>
          <a:p>
            <a:pPr lvl="1"/>
            <a:r>
              <a:rPr lang="es-MX" sz="2800" dirty="0">
                <a:solidFill>
                  <a:schemeClr val="tx1"/>
                </a:solidFill>
              </a:rPr>
              <a:t> </a:t>
            </a:r>
            <a:r>
              <a:rPr lang="es-MX" sz="2400" dirty="0">
                <a:solidFill>
                  <a:schemeClr val="tx1"/>
                </a:solidFill>
              </a:rPr>
              <a:t>Cartel control de la oferta por acuerdo para fijar precios.</a:t>
            </a:r>
          </a:p>
          <a:p>
            <a:pPr marL="45720" indent="0">
              <a:buNone/>
            </a:pPr>
            <a:r>
              <a:rPr lang="es-MX" sz="2700" dirty="0"/>
              <a:t> LEGISLACION AMERICANA. </a:t>
            </a:r>
            <a:endParaRPr lang="es-MX" dirty="0"/>
          </a:p>
          <a:p>
            <a:pPr lvl="1"/>
            <a:r>
              <a:rPr lang="es-MX" sz="2800" dirty="0">
                <a:solidFill>
                  <a:schemeClr val="tx1"/>
                </a:solidFill>
              </a:rPr>
              <a:t> </a:t>
            </a:r>
            <a:r>
              <a:rPr lang="es-MX" sz="2400" dirty="0">
                <a:solidFill>
                  <a:schemeClr val="tx1"/>
                </a:solidFill>
              </a:rPr>
              <a:t>Sherman Act </a:t>
            </a:r>
            <a:endParaRPr lang="es-MX" dirty="0">
              <a:solidFill>
                <a:schemeClr val="tx1"/>
              </a:solidFill>
            </a:endParaRPr>
          </a:p>
          <a:p>
            <a:pPr lvl="1"/>
            <a:r>
              <a:rPr lang="es-MX" sz="2800" dirty="0">
                <a:solidFill>
                  <a:schemeClr val="tx1"/>
                </a:solidFill>
              </a:rPr>
              <a:t> </a:t>
            </a:r>
            <a:r>
              <a:rPr lang="es-MX" sz="2400" dirty="0">
                <a:solidFill>
                  <a:schemeClr val="tx1"/>
                </a:solidFill>
              </a:rPr>
              <a:t>Clayton Act principios de siglo. </a:t>
            </a:r>
            <a:endParaRPr lang="es-MX" dirty="0">
              <a:solidFill>
                <a:schemeClr val="tx1"/>
              </a:solidFill>
            </a:endParaRPr>
          </a:p>
          <a:p>
            <a:pPr lvl="1"/>
            <a:r>
              <a:rPr lang="es-MX" sz="2800" dirty="0">
                <a:solidFill>
                  <a:schemeClr val="tx1"/>
                </a:solidFill>
              </a:rPr>
              <a:t> </a:t>
            </a:r>
            <a:r>
              <a:rPr lang="es-MX" sz="2400" dirty="0">
                <a:solidFill>
                  <a:schemeClr val="tx1"/>
                </a:solidFill>
              </a:rPr>
              <a:t>Antitrust Act </a:t>
            </a:r>
            <a:endParaRPr lang="es-MX" dirty="0">
              <a:solidFill>
                <a:schemeClr val="tx1"/>
              </a:solidFill>
            </a:endParaRPr>
          </a:p>
          <a:p>
            <a:pPr marL="45720" indent="0">
              <a:buNone/>
            </a:pPr>
            <a:r>
              <a:rPr lang="es-MX" sz="2700" dirty="0"/>
              <a:t>LEY FEDERAL TRATADISTAS que señalan que no se pueden legislar aquellas Áreas que limiten al comercio. </a:t>
            </a:r>
            <a:endParaRPr lang="es-MX" dirty="0"/>
          </a:p>
          <a:p>
            <a:r>
              <a:rPr lang="es-MX" sz="3200" dirty="0"/>
              <a:t> </a:t>
            </a:r>
            <a:r>
              <a:rPr lang="es-MX" sz="2800" dirty="0"/>
              <a:t>Para todas las áreas de actividad económica. </a:t>
            </a:r>
            <a:endParaRPr lang="es-MX" dirty="0"/>
          </a:p>
          <a:p>
            <a:r>
              <a:rPr lang="es-MX" sz="3200" dirty="0"/>
              <a:t> </a:t>
            </a:r>
            <a:r>
              <a:rPr lang="es-MX" sz="2800" dirty="0"/>
              <a:t>Monopolios públicos y privados.</a:t>
            </a:r>
          </a:p>
          <a:p>
            <a:endParaRPr lang="es-MX" dirty="0"/>
          </a:p>
          <a:p>
            <a:pPr marL="0" indent="0">
              <a:buNone/>
            </a:pPr>
            <a:r>
              <a:rPr lang="es-MX" sz="2800" dirty="0"/>
              <a:t>QUE NO ES UN MONOPOLIO. </a:t>
            </a:r>
          </a:p>
          <a:p>
            <a:pPr marL="0" indent="0">
              <a:buNone/>
            </a:pPr>
            <a:r>
              <a:rPr lang="es-MX" sz="2800" dirty="0"/>
              <a:t>ARTÍCULO 28 Constitucional. </a:t>
            </a:r>
          </a:p>
          <a:p>
            <a:pPr marL="0" indent="0">
              <a:buNone/>
            </a:pPr>
            <a:r>
              <a:rPr lang="es-MX" sz="2800" dirty="0"/>
              <a:t>EXCEPCIONES. </a:t>
            </a:r>
          </a:p>
          <a:p>
            <a:pPr marL="0" indent="0">
              <a:buNone/>
            </a:pPr>
            <a:endParaRPr lang="es-MX" dirty="0"/>
          </a:p>
          <a:p>
            <a:r>
              <a:rPr lang="es-MX" sz="3200" dirty="0"/>
              <a:t> </a:t>
            </a:r>
            <a:r>
              <a:rPr lang="es-MX" sz="2800" dirty="0"/>
              <a:t>Acuñación de moneda. </a:t>
            </a:r>
            <a:endParaRPr lang="es-MX" dirty="0"/>
          </a:p>
          <a:p>
            <a:r>
              <a:rPr lang="es-MX" sz="3200" dirty="0"/>
              <a:t> </a:t>
            </a:r>
            <a:r>
              <a:rPr lang="es-MX" sz="2800" dirty="0"/>
              <a:t>Emisión de papel. </a:t>
            </a:r>
            <a:endParaRPr lang="es-MX" dirty="0"/>
          </a:p>
          <a:p>
            <a:r>
              <a:rPr lang="es-MX" sz="3200" dirty="0"/>
              <a:t> </a:t>
            </a:r>
            <a:r>
              <a:rPr lang="es-MX" sz="2800" dirty="0"/>
              <a:t>Energía eléctrica. </a:t>
            </a:r>
            <a:endParaRPr lang="es-MX" dirty="0"/>
          </a:p>
          <a:p>
            <a:r>
              <a:rPr lang="es-MX" sz="3200" dirty="0"/>
              <a:t> </a:t>
            </a:r>
            <a:r>
              <a:rPr lang="es-MX" sz="2800" dirty="0"/>
              <a:t>Petroquímica Básica. </a:t>
            </a:r>
            <a:endParaRPr lang="es-MX" dirty="0"/>
          </a:p>
          <a:p>
            <a:r>
              <a:rPr lang="es-MX" sz="3200" dirty="0"/>
              <a:t> </a:t>
            </a:r>
            <a:r>
              <a:rPr lang="es-MX" sz="2800" dirty="0"/>
              <a:t>Correo. </a:t>
            </a:r>
            <a:endParaRPr lang="es-MX" dirty="0"/>
          </a:p>
          <a:p>
            <a:r>
              <a:rPr lang="es-MX" sz="3200" dirty="0"/>
              <a:t> </a:t>
            </a:r>
            <a:r>
              <a:rPr lang="es-MX" sz="2800" dirty="0"/>
              <a:t>Telégrafo. </a:t>
            </a:r>
            <a:endParaRPr lang="es-MX" dirty="0"/>
          </a:p>
          <a:p>
            <a:pPr marL="0" indent="0">
              <a:buNone/>
            </a:pPr>
            <a:endParaRPr lang="es-MX" dirty="0"/>
          </a:p>
        </p:txBody>
      </p:sp>
    </p:spTree>
    <p:extLst>
      <p:ext uri="{BB962C8B-B14F-4D97-AF65-F5344CB8AC3E}">
        <p14:creationId xmlns:p14="http://schemas.microsoft.com/office/powerpoint/2010/main" val="233562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0E55C4-ACDC-E645-9426-A18031B7A04F}"/>
              </a:ext>
            </a:extLst>
          </p:cNvPr>
          <p:cNvSpPr>
            <a:spLocks noGrp="1"/>
          </p:cNvSpPr>
          <p:nvPr>
            <p:ph idx="1"/>
          </p:nvPr>
        </p:nvSpPr>
        <p:spPr>
          <a:xfrm>
            <a:off x="4326" y="32406"/>
            <a:ext cx="8168073" cy="6825593"/>
          </a:xfrm>
        </p:spPr>
        <p:txBody>
          <a:bodyPr>
            <a:normAutofit fontScale="85000" lnSpcReduction="10000"/>
          </a:bodyPr>
          <a:lstStyle/>
          <a:p>
            <a:pPr marL="0" indent="0">
              <a:buNone/>
            </a:pPr>
            <a:r>
              <a:rPr lang="es-MX" dirty="0"/>
              <a:t>SINDICATOS.- Concentraci</a:t>
            </a:r>
            <a:r>
              <a:rPr lang="es-ES" dirty="0" err="1"/>
              <a:t>ón</a:t>
            </a:r>
            <a:r>
              <a:rPr lang="es-ES" dirty="0"/>
              <a:t> de un nivel económico.</a:t>
            </a:r>
          </a:p>
          <a:p>
            <a:pPr marL="0" indent="0">
              <a:buNone/>
            </a:pPr>
            <a:r>
              <a:rPr lang="es-ES" dirty="0"/>
              <a:t>Inversiones y marcas.- Monopolizar la idea y genialidad.</a:t>
            </a:r>
          </a:p>
          <a:p>
            <a:pPr marL="0" indent="0">
              <a:buNone/>
            </a:pPr>
            <a:r>
              <a:rPr lang="es-ES" dirty="0"/>
              <a:t>Sociedades Cooperativas.</a:t>
            </a:r>
          </a:p>
          <a:p>
            <a:pPr marL="0" indent="0">
              <a:buNone/>
            </a:pPr>
            <a:r>
              <a:rPr lang="es-MX" dirty="0"/>
              <a:t>PRACTICAS MONOPOLICAS. </a:t>
            </a:r>
          </a:p>
          <a:p>
            <a:r>
              <a:rPr lang="es-MX" dirty="0"/>
              <a:t> Absolutas. (prácticas horizontales – ponerse de acuerdo ante todos los comerciantes que se dedican a lo mismo (pares) </a:t>
            </a:r>
          </a:p>
          <a:p>
            <a:r>
              <a:rPr lang="es-MX" dirty="0"/>
              <a:t> Relativas.( prácticas verticales un comerciante hacia abajo exigir exclusividad. </a:t>
            </a:r>
          </a:p>
          <a:p>
            <a:r>
              <a:rPr lang="es-MX" dirty="0"/>
              <a:t> Dedicarse a lo mismo agentes económicos. </a:t>
            </a:r>
          </a:p>
          <a:p>
            <a:r>
              <a:rPr lang="es-MX" dirty="0"/>
              <a:t> Fijar o monopolizar precios </a:t>
            </a:r>
          </a:p>
          <a:p>
            <a:r>
              <a:rPr lang="es-MX" dirty="0"/>
              <a:t> Limitar a la producción por encarecimiento o acuerdo de cartel como puede ser destruir, almacenar el producto. </a:t>
            </a:r>
          </a:p>
          <a:p>
            <a:r>
              <a:rPr lang="es-MX" dirty="0"/>
              <a:t> División de mercados zonificar cada plaza. </a:t>
            </a:r>
          </a:p>
          <a:p>
            <a:r>
              <a:rPr lang="es-MX" dirty="0"/>
              <a:t> Almonedas ponerse de acuerdo para licitar o postor. </a:t>
            </a:r>
          </a:p>
          <a:p>
            <a:pPr marL="0" indent="0">
              <a:buNone/>
            </a:pPr>
            <a:r>
              <a:rPr lang="es-MX" sz="2800" dirty="0"/>
              <a:t>EFECTOS O SANCIONES. </a:t>
            </a:r>
            <a:endParaRPr lang="es-MX" dirty="0"/>
          </a:p>
          <a:p>
            <a:pPr lvl="1"/>
            <a:r>
              <a:rPr lang="es-MX" sz="2800" dirty="0">
                <a:solidFill>
                  <a:schemeClr val="tx1"/>
                </a:solidFill>
              </a:rPr>
              <a:t> </a:t>
            </a:r>
            <a:r>
              <a:rPr lang="es-MX" sz="2400" dirty="0">
                <a:solidFill>
                  <a:schemeClr val="tx1"/>
                </a:solidFill>
              </a:rPr>
              <a:t>Nulidad absoluta. </a:t>
            </a:r>
            <a:endParaRPr lang="es-MX" dirty="0">
              <a:solidFill>
                <a:schemeClr val="tx1"/>
              </a:solidFill>
            </a:endParaRPr>
          </a:p>
          <a:p>
            <a:pPr lvl="1"/>
            <a:r>
              <a:rPr lang="es-MX" sz="2800" dirty="0">
                <a:solidFill>
                  <a:schemeClr val="tx1"/>
                </a:solidFill>
              </a:rPr>
              <a:t> </a:t>
            </a:r>
            <a:r>
              <a:rPr lang="es-MX" sz="2400" dirty="0">
                <a:solidFill>
                  <a:schemeClr val="tx1"/>
                </a:solidFill>
              </a:rPr>
              <a:t>Pecuniaria monto de la operación en días de salario mínimo. </a:t>
            </a:r>
            <a:endParaRPr lang="es-MX" dirty="0">
              <a:solidFill>
                <a:schemeClr val="tx1"/>
              </a:solidFill>
            </a:endParaRPr>
          </a:p>
          <a:p>
            <a:pPr lvl="1"/>
            <a:r>
              <a:rPr lang="es-MX" sz="2800" dirty="0">
                <a:solidFill>
                  <a:schemeClr val="tx1"/>
                </a:solidFill>
              </a:rPr>
              <a:t> </a:t>
            </a:r>
            <a:r>
              <a:rPr lang="es-MX" sz="2400" dirty="0">
                <a:solidFill>
                  <a:schemeClr val="tx1"/>
                </a:solidFill>
              </a:rPr>
              <a:t>Penal 253 código penal. </a:t>
            </a:r>
            <a:endParaRPr lang="es-MX" dirty="0">
              <a:solidFill>
                <a:schemeClr val="tx1"/>
              </a:solidFill>
            </a:endParaRPr>
          </a:p>
          <a:p>
            <a:pPr marL="0" indent="0">
              <a:buNone/>
            </a:pPr>
            <a:endParaRPr lang="es-MX" dirty="0"/>
          </a:p>
        </p:txBody>
      </p:sp>
    </p:spTree>
    <p:extLst>
      <p:ext uri="{BB962C8B-B14F-4D97-AF65-F5344CB8AC3E}">
        <p14:creationId xmlns:p14="http://schemas.microsoft.com/office/powerpoint/2010/main" val="266883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B20F2E-A5ED-EF4B-A620-649A9052BF32}"/>
              </a:ext>
            </a:extLst>
          </p:cNvPr>
          <p:cNvSpPr>
            <a:spLocks noGrp="1"/>
          </p:cNvSpPr>
          <p:nvPr>
            <p:ph idx="1"/>
          </p:nvPr>
        </p:nvSpPr>
        <p:spPr>
          <a:xfrm>
            <a:off x="107504" y="116632"/>
            <a:ext cx="7920880" cy="6624736"/>
          </a:xfrm>
        </p:spPr>
        <p:txBody>
          <a:bodyPr>
            <a:normAutofit fontScale="92500"/>
          </a:bodyPr>
          <a:lstStyle/>
          <a:p>
            <a:pPr marL="0" indent="0">
              <a:buNone/>
            </a:pPr>
            <a:r>
              <a:rPr lang="es-MX" b="1" dirty="0"/>
              <a:t>I.- DERECHO MERCANTIL.- </a:t>
            </a:r>
            <a:r>
              <a:rPr lang="es-MX" dirty="0"/>
              <a:t>Se desenvuelve en distintas ramas del derecho, combate en </a:t>
            </a:r>
            <a:r>
              <a:rPr lang="es-MX" b="1" dirty="0"/>
              <a:t>encontrar su propia independencia desde su origen, hasta encontrar una norma de carácter autónoma.- </a:t>
            </a:r>
            <a:r>
              <a:rPr lang="es-MX" dirty="0"/>
              <a:t>lo mercantil atrae a lo civil cuando hay duda. </a:t>
            </a:r>
          </a:p>
          <a:p>
            <a:pPr marL="0" indent="0">
              <a:buNone/>
            </a:pPr>
            <a:r>
              <a:rPr lang="es-MX" dirty="0"/>
              <a:t>1.- Código de Comercio- como tal.</a:t>
            </a:r>
            <a:br>
              <a:rPr lang="es-MX" dirty="0"/>
            </a:br>
            <a:r>
              <a:rPr lang="es-MX" dirty="0"/>
              <a:t>2.- Derecho Bancario- diferencia con lo mercantil su ámbito de operaciones bancarias (bancos) se quedó corto.</a:t>
            </a:r>
            <a:br>
              <a:rPr lang="es-MX" dirty="0"/>
            </a:br>
            <a:r>
              <a:rPr lang="es-MX" dirty="0"/>
              <a:t>3.- Derecho Financiero- va más allá que la intermediación bancaria; para encontrar una intermediación financiera (arrendadoras financieras, uniones de crédito, factorajes). </a:t>
            </a:r>
          </a:p>
          <a:p>
            <a:pPr marL="0" indent="0">
              <a:buNone/>
            </a:pPr>
            <a:r>
              <a:rPr lang="es-MX" dirty="0"/>
              <a:t>4.- Derecho Bursátil- Mercado de Valores y Derivados (no tiene explicación legislativa los warrants</a:t>
            </a:r>
            <a:br>
              <a:rPr lang="es-MX" dirty="0"/>
            </a:br>
            <a:r>
              <a:rPr lang="es-MX" dirty="0"/>
              <a:t>5.- Derecho lnternacional Público _(libre comercio). </a:t>
            </a:r>
          </a:p>
        </p:txBody>
      </p:sp>
    </p:spTree>
    <p:extLst>
      <p:ext uri="{BB962C8B-B14F-4D97-AF65-F5344CB8AC3E}">
        <p14:creationId xmlns:p14="http://schemas.microsoft.com/office/powerpoint/2010/main" val="2930911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0F3EC0-0AC4-7E41-B7BD-FC0E9E13D082}"/>
              </a:ext>
            </a:extLst>
          </p:cNvPr>
          <p:cNvSpPr>
            <a:spLocks noGrp="1"/>
          </p:cNvSpPr>
          <p:nvPr>
            <p:ph idx="1"/>
          </p:nvPr>
        </p:nvSpPr>
        <p:spPr>
          <a:xfrm>
            <a:off x="0" y="95926"/>
            <a:ext cx="8028384" cy="6762074"/>
          </a:xfrm>
        </p:spPr>
        <p:txBody>
          <a:bodyPr>
            <a:normAutofit fontScale="47500" lnSpcReduction="20000"/>
          </a:bodyPr>
          <a:lstStyle/>
          <a:p>
            <a:pPr marL="0" indent="0">
              <a:buNone/>
            </a:pPr>
            <a:r>
              <a:rPr lang="es-MX" sz="2800" dirty="0"/>
              <a:t>PRACTICA MONOPOLICAS RELATIVAS HACIA ABAJO DEL CONSUMIDOR. </a:t>
            </a:r>
            <a:endParaRPr lang="es-MX" dirty="0"/>
          </a:p>
          <a:p>
            <a:pPr lvl="1"/>
            <a:r>
              <a:rPr lang="es-MX" sz="2800" dirty="0"/>
              <a:t> </a:t>
            </a:r>
            <a:r>
              <a:rPr lang="es-MX" sz="2400" dirty="0">
                <a:solidFill>
                  <a:schemeClr val="tx1"/>
                </a:solidFill>
              </a:rPr>
              <a:t>Práctica vertical.- Guerrear o de privilegio posición especial intermediario impone la venta de sus productos influencia a quien se le da a vender su producto. </a:t>
            </a:r>
            <a:endParaRPr lang="es-MX" dirty="0">
              <a:solidFill>
                <a:schemeClr val="tx1"/>
              </a:solidFill>
            </a:endParaRPr>
          </a:p>
          <a:p>
            <a:pPr lvl="1"/>
            <a:r>
              <a:rPr lang="es-MX" sz="2800" dirty="0">
                <a:solidFill>
                  <a:schemeClr val="tx1"/>
                </a:solidFill>
              </a:rPr>
              <a:t> </a:t>
            </a:r>
            <a:r>
              <a:rPr lang="es-MX" sz="2400" dirty="0">
                <a:solidFill>
                  <a:schemeClr val="tx1"/>
                </a:solidFill>
              </a:rPr>
              <a:t>Desplazamiento individual de agentes de comercio, distribución exclusiva bastante presencia. </a:t>
            </a:r>
            <a:endParaRPr lang="es-MX" dirty="0">
              <a:solidFill>
                <a:schemeClr val="tx1"/>
              </a:solidFill>
            </a:endParaRPr>
          </a:p>
          <a:p>
            <a:pPr lvl="1"/>
            <a:r>
              <a:rPr lang="es-MX" sz="2800" dirty="0">
                <a:solidFill>
                  <a:schemeClr val="tx1"/>
                </a:solidFill>
              </a:rPr>
              <a:t> </a:t>
            </a:r>
            <a:r>
              <a:rPr lang="es-MX" sz="2400" dirty="0">
                <a:solidFill>
                  <a:schemeClr val="tx1"/>
                </a:solidFill>
              </a:rPr>
              <a:t>Restricción al precio o condición de venta, adquirir productos empaquetados. </a:t>
            </a:r>
            <a:endParaRPr lang="es-MX" dirty="0">
              <a:solidFill>
                <a:schemeClr val="tx1"/>
              </a:solidFill>
            </a:endParaRPr>
          </a:p>
          <a:p>
            <a:pPr lvl="1"/>
            <a:r>
              <a:rPr lang="es-MX" sz="2800" dirty="0">
                <a:solidFill>
                  <a:schemeClr val="tx1"/>
                </a:solidFill>
              </a:rPr>
              <a:t> </a:t>
            </a:r>
            <a:r>
              <a:rPr lang="es-MX" sz="2400" dirty="0">
                <a:solidFill>
                  <a:schemeClr val="tx1"/>
                </a:solidFill>
              </a:rPr>
              <a:t>Venta atada forza a adquisición de un producto por otro (seguros) </a:t>
            </a:r>
            <a:endParaRPr lang="es-MX" dirty="0">
              <a:solidFill>
                <a:schemeClr val="tx1"/>
              </a:solidFill>
            </a:endParaRPr>
          </a:p>
          <a:p>
            <a:pPr lvl="1"/>
            <a:r>
              <a:rPr lang="es-MX" sz="2800" dirty="0">
                <a:solidFill>
                  <a:schemeClr val="tx1"/>
                </a:solidFill>
              </a:rPr>
              <a:t> </a:t>
            </a:r>
            <a:r>
              <a:rPr lang="es-MX" sz="2400" dirty="0">
                <a:solidFill>
                  <a:schemeClr val="tx1"/>
                </a:solidFill>
              </a:rPr>
              <a:t>Convenio de exclusividad. </a:t>
            </a:r>
            <a:endParaRPr lang="es-MX" dirty="0">
              <a:solidFill>
                <a:schemeClr val="tx1"/>
              </a:solidFill>
            </a:endParaRPr>
          </a:p>
          <a:p>
            <a:pPr lvl="1"/>
            <a:r>
              <a:rPr lang="es-MX" sz="2800" dirty="0">
                <a:solidFill>
                  <a:schemeClr val="tx1"/>
                </a:solidFill>
              </a:rPr>
              <a:t> </a:t>
            </a:r>
            <a:r>
              <a:rPr lang="es-MX" sz="2400" dirty="0">
                <a:solidFill>
                  <a:schemeClr val="tx1"/>
                </a:solidFill>
              </a:rPr>
              <a:t>Denegación de trato. Rehusar a vender boicot me pongo de acuerdo en toda la distribución de tiendas para no vender determinado producto. </a:t>
            </a:r>
            <a:endParaRPr lang="es-MX" dirty="0">
              <a:solidFill>
                <a:schemeClr val="tx1"/>
              </a:solidFill>
            </a:endParaRPr>
          </a:p>
          <a:p>
            <a:pPr marL="45720" indent="0">
              <a:buNone/>
            </a:pPr>
            <a:r>
              <a:rPr lang="es-MX" sz="2700" b="1" dirty="0"/>
              <a:t>MERCADO RELEVANTE. </a:t>
            </a:r>
            <a:endParaRPr lang="es-MX" dirty="0"/>
          </a:p>
          <a:p>
            <a:pPr lvl="1"/>
            <a:r>
              <a:rPr lang="es-MX" sz="2800" dirty="0">
                <a:solidFill>
                  <a:schemeClr val="tx1"/>
                </a:solidFill>
              </a:rPr>
              <a:t> </a:t>
            </a:r>
            <a:r>
              <a:rPr lang="es-MX" sz="2400" dirty="0">
                <a:solidFill>
                  <a:schemeClr val="tx1"/>
                </a:solidFill>
              </a:rPr>
              <a:t>Salir del supuesto de la práctica monopolica. </a:t>
            </a:r>
            <a:endParaRPr lang="es-MX" dirty="0">
              <a:solidFill>
                <a:schemeClr val="tx1"/>
              </a:solidFill>
            </a:endParaRPr>
          </a:p>
          <a:p>
            <a:pPr lvl="1"/>
            <a:r>
              <a:rPr lang="es-MX" sz="2800" dirty="0">
                <a:solidFill>
                  <a:schemeClr val="tx1"/>
                </a:solidFill>
              </a:rPr>
              <a:t> </a:t>
            </a:r>
            <a:r>
              <a:rPr lang="es-MX" sz="2400" dirty="0">
                <a:solidFill>
                  <a:schemeClr val="tx1"/>
                </a:solidFill>
              </a:rPr>
              <a:t>Mercado relevante o poder sustancial. </a:t>
            </a:r>
            <a:endParaRPr lang="es-MX" dirty="0">
              <a:solidFill>
                <a:schemeClr val="tx1"/>
              </a:solidFill>
            </a:endParaRPr>
          </a:p>
          <a:p>
            <a:pPr lvl="1"/>
            <a:r>
              <a:rPr lang="es-MX" sz="2800" dirty="0">
                <a:solidFill>
                  <a:schemeClr val="tx1"/>
                </a:solidFill>
              </a:rPr>
              <a:t> </a:t>
            </a:r>
            <a:r>
              <a:rPr lang="es-MX" sz="2400" dirty="0">
                <a:solidFill>
                  <a:schemeClr val="tx1"/>
                </a:solidFill>
              </a:rPr>
              <a:t>Sustitución del bien o posibilidad de acudir a otros mercados, ejemplo la unión de restauranteros en cuanto a la comisión de tarjetas de crédito pagar con otra tarjeta de crédito internacional, cheque o efectivo. </a:t>
            </a:r>
            <a:endParaRPr lang="es-MX" dirty="0">
              <a:solidFill>
                <a:schemeClr val="tx1"/>
              </a:solidFill>
            </a:endParaRPr>
          </a:p>
          <a:p>
            <a:pPr lvl="1"/>
            <a:r>
              <a:rPr lang="es-MX" sz="2800" dirty="0">
                <a:solidFill>
                  <a:schemeClr val="tx1"/>
                </a:solidFill>
              </a:rPr>
              <a:t> </a:t>
            </a:r>
            <a:r>
              <a:rPr lang="es-MX" sz="2400" dirty="0">
                <a:solidFill>
                  <a:schemeClr val="tx1"/>
                </a:solidFill>
              </a:rPr>
              <a:t>Poder sustancial es demostrar que se puede fijar unilateralmente o restringir el abasto. </a:t>
            </a:r>
            <a:endParaRPr lang="es-MX" dirty="0">
              <a:solidFill>
                <a:schemeClr val="tx1"/>
              </a:solidFill>
            </a:endParaRPr>
          </a:p>
          <a:p>
            <a:pPr marL="45720" indent="0">
              <a:buNone/>
            </a:pPr>
            <a:endParaRPr lang="es-MX" sz="2700" dirty="0"/>
          </a:p>
          <a:p>
            <a:pPr marL="45720" indent="0">
              <a:buNone/>
            </a:pPr>
            <a:r>
              <a:rPr lang="es-MX" sz="2700" dirty="0"/>
              <a:t>CONCENTRACION. </a:t>
            </a:r>
            <a:endParaRPr lang="es-MX" dirty="0"/>
          </a:p>
          <a:p>
            <a:r>
              <a:rPr lang="es-MX" sz="2800" dirty="0"/>
              <a:t>Fusión, fideicomiso.</a:t>
            </a:r>
          </a:p>
          <a:p>
            <a:r>
              <a:rPr lang="es-MX" sz="2800" dirty="0"/>
              <a:t>Requisito de notificación.</a:t>
            </a:r>
          </a:p>
          <a:p>
            <a:r>
              <a:rPr lang="es-MX" sz="2800" dirty="0"/>
              <a:t>Transacción del 35% (12 millones salario mínimo).</a:t>
            </a:r>
          </a:p>
          <a:p>
            <a:r>
              <a:rPr lang="es-MX" sz="2800" dirty="0"/>
              <a:t>Combinación por más de 4 veces.</a:t>
            </a:r>
          </a:p>
          <a:p>
            <a:r>
              <a:rPr lang="es-MX" sz="2800" dirty="0"/>
              <a:t>Sanción y multa.</a:t>
            </a:r>
          </a:p>
          <a:p>
            <a:r>
              <a:rPr lang="es-MX" sz="2800" dirty="0"/>
              <a:t>Forma de concentración tan grande que inhiba la competencia. </a:t>
            </a:r>
            <a:endParaRPr lang="es-MX" dirty="0"/>
          </a:p>
          <a:p>
            <a:pPr marL="0" indent="0">
              <a:buNone/>
            </a:pPr>
            <a:endParaRPr lang="es-MX" sz="2800" dirty="0"/>
          </a:p>
          <a:p>
            <a:pPr marL="0" indent="0">
              <a:buNone/>
            </a:pPr>
            <a:r>
              <a:rPr lang="es-MX" sz="2800" dirty="0"/>
              <a:t>PROHIBICIONES. </a:t>
            </a:r>
          </a:p>
          <a:p>
            <a:r>
              <a:rPr lang="es-MX" sz="3200" dirty="0"/>
              <a:t> </a:t>
            </a:r>
            <a:r>
              <a:rPr lang="es-MX" sz="2800" dirty="0"/>
              <a:t>Comisión Federal de Competencia económica. </a:t>
            </a:r>
            <a:endParaRPr lang="es-MX" dirty="0"/>
          </a:p>
          <a:p>
            <a:r>
              <a:rPr lang="es-MX" sz="3200" dirty="0"/>
              <a:t> </a:t>
            </a:r>
            <a:r>
              <a:rPr lang="es-MX" sz="2800" dirty="0"/>
              <a:t>Prevenir, investigar, combatir, sancionar. </a:t>
            </a:r>
            <a:endParaRPr lang="es-MX" dirty="0"/>
          </a:p>
          <a:p>
            <a:r>
              <a:rPr lang="es-MX" sz="3200" dirty="0"/>
              <a:t> </a:t>
            </a:r>
            <a:r>
              <a:rPr lang="es-MX" sz="2800" dirty="0"/>
              <a:t>5 comisionados en forma alternada. </a:t>
            </a:r>
            <a:endParaRPr lang="es-MX" dirty="0"/>
          </a:p>
          <a:p>
            <a:r>
              <a:rPr lang="es-MX" sz="3200" dirty="0"/>
              <a:t> </a:t>
            </a:r>
            <a:r>
              <a:rPr lang="es-MX" sz="2800" dirty="0"/>
              <a:t>10 años. </a:t>
            </a:r>
            <a:endParaRPr lang="es-MX" dirty="0"/>
          </a:p>
          <a:p>
            <a:pPr marL="0" indent="0">
              <a:buNone/>
            </a:pPr>
            <a:endParaRPr lang="es-MX" dirty="0"/>
          </a:p>
        </p:txBody>
      </p:sp>
    </p:spTree>
    <p:extLst>
      <p:ext uri="{BB962C8B-B14F-4D97-AF65-F5344CB8AC3E}">
        <p14:creationId xmlns:p14="http://schemas.microsoft.com/office/powerpoint/2010/main" val="160171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C103F4-E757-E14D-B89D-A5D6FA3BE8F5}"/>
              </a:ext>
            </a:extLst>
          </p:cNvPr>
          <p:cNvSpPr>
            <a:spLocks noGrp="1"/>
          </p:cNvSpPr>
          <p:nvPr>
            <p:ph idx="1"/>
          </p:nvPr>
        </p:nvSpPr>
        <p:spPr>
          <a:xfrm>
            <a:off x="0" y="45658"/>
            <a:ext cx="8100392" cy="6695709"/>
          </a:xfrm>
        </p:spPr>
        <p:txBody>
          <a:bodyPr>
            <a:normAutofit fontScale="47500" lnSpcReduction="20000"/>
          </a:bodyPr>
          <a:lstStyle/>
          <a:p>
            <a:pPr marL="0" indent="0">
              <a:buNone/>
            </a:pPr>
            <a:r>
              <a:rPr lang="es-MX" sz="2800" dirty="0"/>
              <a:t>PROCEDIMIENTO. </a:t>
            </a:r>
            <a:endParaRPr lang="es-MX" dirty="0"/>
          </a:p>
          <a:p>
            <a:pPr marL="0" indent="0">
              <a:buNone/>
            </a:pPr>
            <a:r>
              <a:rPr lang="es-MX" sz="2800" dirty="0"/>
              <a:t>Informes</a:t>
            </a:r>
            <a:br>
              <a:rPr lang="es-MX" sz="2800" dirty="0"/>
            </a:br>
            <a:r>
              <a:rPr lang="es-MX" sz="2800" dirty="0"/>
              <a:t>Denuncia en la absoluta a cualquier persona, y en la relativa al afectado. Sanción . Recurso de reconsideración. (principio de definitividad) </a:t>
            </a:r>
            <a:endParaRPr lang="es-MX" dirty="0"/>
          </a:p>
          <a:p>
            <a:pPr marL="0" indent="0">
              <a:buNone/>
            </a:pPr>
            <a:r>
              <a:rPr lang="es-MX" sz="2800" dirty="0"/>
              <a:t>ABROGA. </a:t>
            </a:r>
            <a:endParaRPr lang="es-MX" dirty="0"/>
          </a:p>
          <a:p>
            <a:pPr lvl="1"/>
            <a:r>
              <a:rPr lang="es-MX" sz="2800" dirty="0">
                <a:solidFill>
                  <a:schemeClr val="tx1"/>
                </a:solidFill>
              </a:rPr>
              <a:t> </a:t>
            </a:r>
            <a:r>
              <a:rPr lang="es-MX" sz="2400" dirty="0">
                <a:solidFill>
                  <a:schemeClr val="tx1"/>
                </a:solidFill>
              </a:rPr>
              <a:t>Ley orgánica del artículo 23 Constitucional en materia de monopolios 1934. </a:t>
            </a:r>
            <a:endParaRPr lang="es-MX" dirty="0">
              <a:solidFill>
                <a:schemeClr val="tx1"/>
              </a:solidFill>
            </a:endParaRPr>
          </a:p>
          <a:p>
            <a:pPr lvl="1"/>
            <a:r>
              <a:rPr lang="es-MX" sz="2800" dirty="0">
                <a:solidFill>
                  <a:schemeClr val="tx1"/>
                </a:solidFill>
              </a:rPr>
              <a:t> </a:t>
            </a:r>
            <a:r>
              <a:rPr lang="es-MX" sz="2400" dirty="0">
                <a:solidFill>
                  <a:schemeClr val="tx1"/>
                </a:solidFill>
              </a:rPr>
              <a:t>Ley sobre atribuciones del ejecutivo federal en materia económica 1950. </a:t>
            </a:r>
            <a:endParaRPr lang="es-MX" dirty="0">
              <a:solidFill>
                <a:schemeClr val="tx1"/>
              </a:solidFill>
            </a:endParaRPr>
          </a:p>
          <a:p>
            <a:pPr lvl="1"/>
            <a:r>
              <a:rPr lang="es-MX" sz="2800" dirty="0">
                <a:solidFill>
                  <a:schemeClr val="tx1"/>
                </a:solidFill>
              </a:rPr>
              <a:t> </a:t>
            </a:r>
            <a:r>
              <a:rPr lang="es-MX" sz="2400" dirty="0">
                <a:solidFill>
                  <a:schemeClr val="tx1"/>
                </a:solidFill>
              </a:rPr>
              <a:t>Ley de inversiones de la transformación 1941 </a:t>
            </a:r>
            <a:endParaRPr lang="es-MX" dirty="0">
              <a:solidFill>
                <a:schemeClr val="tx1"/>
              </a:solidFill>
            </a:endParaRPr>
          </a:p>
          <a:p>
            <a:pPr lvl="1"/>
            <a:r>
              <a:rPr lang="es-MX" sz="2800" dirty="0">
                <a:solidFill>
                  <a:schemeClr val="tx1"/>
                </a:solidFill>
              </a:rPr>
              <a:t> </a:t>
            </a:r>
            <a:r>
              <a:rPr lang="es-MX" sz="2400" dirty="0">
                <a:solidFill>
                  <a:schemeClr val="tx1"/>
                </a:solidFill>
              </a:rPr>
              <a:t>Ley de asociación de productores para la distribución de ventas de sus productos 1937. </a:t>
            </a:r>
            <a:endParaRPr lang="es-MX" dirty="0">
              <a:solidFill>
                <a:schemeClr val="tx1"/>
              </a:solidFill>
            </a:endParaRPr>
          </a:p>
          <a:p>
            <a:pPr marL="45720" indent="0">
              <a:buNone/>
            </a:pPr>
            <a:r>
              <a:rPr lang="es-MX" sz="2700" dirty="0"/>
              <a:t>TRATADO DE LIBRE COMERCIO. </a:t>
            </a:r>
            <a:endParaRPr lang="es-MX" dirty="0"/>
          </a:p>
          <a:p>
            <a:pPr marL="292608" lvl="1" indent="0">
              <a:buNone/>
            </a:pPr>
            <a:r>
              <a:rPr lang="es-MX" sz="2400" dirty="0">
                <a:solidFill>
                  <a:schemeClr val="tx1"/>
                </a:solidFill>
              </a:rPr>
              <a:t>Limita al comercio nada más que se tiene que aplicar y de alguna manera facilita el comercio entre los 3 países, evita las barrera arancelarias,. </a:t>
            </a:r>
            <a:endParaRPr lang="es-MX" dirty="0">
              <a:solidFill>
                <a:schemeClr val="tx1"/>
              </a:solidFill>
            </a:endParaRPr>
          </a:p>
          <a:p>
            <a:pPr marL="292608" lvl="1" indent="0">
              <a:buNone/>
            </a:pPr>
            <a:r>
              <a:rPr lang="es-MX" sz="2400" dirty="0">
                <a:solidFill>
                  <a:schemeClr val="tx1"/>
                </a:solidFill>
              </a:rPr>
              <a:t>I.- aspectos generales. </a:t>
            </a:r>
            <a:endParaRPr lang="es-MX" dirty="0">
              <a:solidFill>
                <a:schemeClr val="tx1"/>
              </a:solidFill>
            </a:endParaRPr>
          </a:p>
          <a:p>
            <a:pPr lvl="1"/>
            <a:r>
              <a:rPr lang="es-MX" sz="2800" dirty="0">
                <a:solidFill>
                  <a:schemeClr val="tx1"/>
                </a:solidFill>
              </a:rPr>
              <a:t> </a:t>
            </a:r>
            <a:r>
              <a:rPr lang="es-MX" sz="2400" dirty="0">
                <a:solidFill>
                  <a:schemeClr val="tx1"/>
                </a:solidFill>
              </a:rPr>
              <a:t>Objetivos * </a:t>
            </a:r>
            <a:endParaRPr lang="es-MX" dirty="0">
              <a:solidFill>
                <a:schemeClr val="tx1"/>
              </a:solidFill>
            </a:endParaRPr>
          </a:p>
          <a:p>
            <a:pPr lvl="1"/>
            <a:r>
              <a:rPr lang="es-MX" sz="2800" dirty="0">
                <a:solidFill>
                  <a:schemeClr val="tx1"/>
                </a:solidFill>
              </a:rPr>
              <a:t> </a:t>
            </a:r>
            <a:r>
              <a:rPr lang="es-MX" sz="2400" dirty="0">
                <a:solidFill>
                  <a:schemeClr val="tx1"/>
                </a:solidFill>
              </a:rPr>
              <a:t>Definiciones generales *</a:t>
            </a:r>
          </a:p>
          <a:p>
            <a:pPr marL="45720" indent="0">
              <a:buNone/>
            </a:pPr>
            <a:r>
              <a:rPr lang="es-MX" sz="2700" dirty="0"/>
              <a:t> II:_ Comercio de bienes. </a:t>
            </a:r>
            <a:endParaRPr lang="es-MX" dirty="0"/>
          </a:p>
          <a:p>
            <a:pPr lvl="1"/>
            <a:r>
              <a:rPr lang="es-MX" sz="2800" dirty="0">
                <a:solidFill>
                  <a:schemeClr val="tx1"/>
                </a:solidFill>
              </a:rPr>
              <a:t> </a:t>
            </a:r>
            <a:r>
              <a:rPr lang="es-MX" sz="2400" dirty="0">
                <a:solidFill>
                  <a:schemeClr val="tx1"/>
                </a:solidFill>
              </a:rPr>
              <a:t>Trato nacional y acceso de bienes * cualquiera de los 3 países. </a:t>
            </a:r>
            <a:endParaRPr lang="es-MX" dirty="0">
              <a:solidFill>
                <a:schemeClr val="tx1"/>
              </a:solidFill>
            </a:endParaRPr>
          </a:p>
          <a:p>
            <a:pPr lvl="1"/>
            <a:r>
              <a:rPr lang="es-MX" sz="2800" dirty="0">
                <a:solidFill>
                  <a:schemeClr val="tx1"/>
                </a:solidFill>
              </a:rPr>
              <a:t> </a:t>
            </a:r>
            <a:r>
              <a:rPr lang="es-MX" sz="2400" dirty="0">
                <a:solidFill>
                  <a:schemeClr val="tx1"/>
                </a:solidFill>
              </a:rPr>
              <a:t>Reglas de origen * </a:t>
            </a:r>
            <a:endParaRPr lang="es-MX" dirty="0">
              <a:solidFill>
                <a:schemeClr val="tx1"/>
              </a:solidFill>
            </a:endParaRPr>
          </a:p>
          <a:p>
            <a:pPr lvl="1"/>
            <a:r>
              <a:rPr lang="es-MX" sz="2800" dirty="0">
                <a:solidFill>
                  <a:schemeClr val="tx1"/>
                </a:solidFill>
              </a:rPr>
              <a:t> </a:t>
            </a:r>
            <a:r>
              <a:rPr lang="es-MX" sz="2400" dirty="0">
                <a:solidFill>
                  <a:schemeClr val="tx1"/>
                </a:solidFill>
              </a:rPr>
              <a:t>Procedimiento aduanero. </a:t>
            </a:r>
            <a:endParaRPr lang="es-MX" dirty="0">
              <a:solidFill>
                <a:schemeClr val="tx1"/>
              </a:solidFill>
            </a:endParaRPr>
          </a:p>
          <a:p>
            <a:pPr lvl="1"/>
            <a:r>
              <a:rPr lang="es-MX" sz="2800" dirty="0">
                <a:solidFill>
                  <a:schemeClr val="tx1"/>
                </a:solidFill>
              </a:rPr>
              <a:t> </a:t>
            </a:r>
            <a:r>
              <a:rPr lang="es-MX" sz="2400" dirty="0">
                <a:solidFill>
                  <a:schemeClr val="tx1"/>
                </a:solidFill>
              </a:rPr>
              <a:t>Energía y Petroquímica básica. </a:t>
            </a:r>
            <a:endParaRPr lang="es-MX" dirty="0">
              <a:solidFill>
                <a:schemeClr val="tx1"/>
              </a:solidFill>
            </a:endParaRPr>
          </a:p>
          <a:p>
            <a:pPr lvl="1"/>
            <a:r>
              <a:rPr lang="es-MX" sz="2800" dirty="0">
                <a:solidFill>
                  <a:schemeClr val="tx1"/>
                </a:solidFill>
              </a:rPr>
              <a:t> </a:t>
            </a:r>
            <a:r>
              <a:rPr lang="es-MX" sz="2400" dirty="0">
                <a:solidFill>
                  <a:schemeClr val="tx1"/>
                </a:solidFill>
              </a:rPr>
              <a:t>Sector agropecuario y medidas sanitarias y fitosanitarias. </a:t>
            </a:r>
            <a:endParaRPr lang="es-MX" dirty="0">
              <a:solidFill>
                <a:schemeClr val="tx1"/>
              </a:solidFill>
            </a:endParaRPr>
          </a:p>
          <a:p>
            <a:pPr lvl="1"/>
            <a:r>
              <a:rPr lang="es-MX" sz="2800" dirty="0">
                <a:solidFill>
                  <a:schemeClr val="tx1"/>
                </a:solidFill>
              </a:rPr>
              <a:t> </a:t>
            </a:r>
            <a:r>
              <a:rPr lang="es-MX" sz="2400" dirty="0">
                <a:solidFill>
                  <a:schemeClr val="tx1"/>
                </a:solidFill>
              </a:rPr>
              <a:t>Medidas de emergencia. </a:t>
            </a:r>
            <a:endParaRPr lang="es-MX" dirty="0">
              <a:solidFill>
                <a:schemeClr val="tx1"/>
              </a:solidFill>
            </a:endParaRPr>
          </a:p>
          <a:p>
            <a:pPr marL="0" indent="0">
              <a:buNone/>
            </a:pPr>
            <a:r>
              <a:rPr lang="es-MX" sz="2800" dirty="0"/>
              <a:t>III.- Barreras Técnicas al Comercio.</a:t>
            </a:r>
          </a:p>
          <a:p>
            <a:r>
              <a:rPr lang="es-MX" sz="2800" dirty="0"/>
              <a:t>Medidas relativas a la nacionalización </a:t>
            </a:r>
            <a:endParaRPr lang="es-MX" dirty="0"/>
          </a:p>
          <a:p>
            <a:pPr marL="0" indent="0">
              <a:buNone/>
            </a:pPr>
            <a:r>
              <a:rPr lang="es-MX" sz="2800" dirty="0"/>
              <a:t>IV.- Compras del sector público.</a:t>
            </a:r>
          </a:p>
          <a:p>
            <a:pPr marL="0" indent="0">
              <a:buNone/>
            </a:pPr>
            <a:r>
              <a:rPr lang="es-MX" sz="2800" dirty="0"/>
              <a:t>V.- Inversión y servicios. </a:t>
            </a:r>
            <a:endParaRPr lang="es-MX" dirty="0"/>
          </a:p>
          <a:p>
            <a:r>
              <a:rPr lang="es-MX" sz="2800" dirty="0"/>
              <a:t>Inversión y solución de controversias entre una parte y un inversionista de otra parte * </a:t>
            </a:r>
            <a:endParaRPr lang="es-MX" dirty="0"/>
          </a:p>
          <a:p>
            <a:r>
              <a:rPr lang="es-MX" sz="2800" dirty="0"/>
              <a:t>Comercio transfronterizo de servicios</a:t>
            </a:r>
            <a:br>
              <a:rPr lang="es-MX" sz="2800" dirty="0"/>
            </a:br>
            <a:r>
              <a:rPr lang="es-MX" sz="2800" dirty="0"/>
              <a:t>Telecomunicaciones y servicios financieros * política en materia de competencia monopolica y empresas de estado. </a:t>
            </a:r>
          </a:p>
          <a:p>
            <a:r>
              <a:rPr lang="es-MX" sz="2800" dirty="0"/>
              <a:t>Entrada temporal de personas de negocios </a:t>
            </a:r>
            <a:endParaRPr lang="es-MX" dirty="0"/>
          </a:p>
          <a:p>
            <a:pPr marL="0" indent="0">
              <a:buNone/>
            </a:pPr>
            <a:endParaRPr lang="es-MX" dirty="0"/>
          </a:p>
        </p:txBody>
      </p:sp>
    </p:spTree>
    <p:extLst>
      <p:ext uri="{BB962C8B-B14F-4D97-AF65-F5344CB8AC3E}">
        <p14:creationId xmlns:p14="http://schemas.microsoft.com/office/powerpoint/2010/main" val="79692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7EE1D6-4E26-4D4C-9357-9846B5B7D563}"/>
              </a:ext>
            </a:extLst>
          </p:cNvPr>
          <p:cNvSpPr>
            <a:spLocks noGrp="1"/>
          </p:cNvSpPr>
          <p:nvPr>
            <p:ph idx="1"/>
          </p:nvPr>
        </p:nvSpPr>
        <p:spPr>
          <a:xfrm>
            <a:off x="107504" y="32406"/>
            <a:ext cx="7992888" cy="6825593"/>
          </a:xfrm>
        </p:spPr>
        <p:txBody>
          <a:bodyPr>
            <a:normAutofit fontScale="77500" lnSpcReduction="20000"/>
          </a:bodyPr>
          <a:lstStyle/>
          <a:p>
            <a:pPr marL="0" indent="0">
              <a:buNone/>
            </a:pPr>
            <a:r>
              <a:rPr lang="es-MX" dirty="0"/>
              <a:t>VI.- Propiedad intelectual.</a:t>
            </a:r>
            <a:br>
              <a:rPr lang="es-MX" dirty="0"/>
            </a:br>
            <a:r>
              <a:rPr lang="es-MX" dirty="0"/>
              <a:t>VII.- disposiciones administrativas * </a:t>
            </a:r>
          </a:p>
          <a:p>
            <a:r>
              <a:rPr lang="es-MX" dirty="0"/>
              <a:t> publicación, notificación de leyes administrativas * </a:t>
            </a:r>
          </a:p>
          <a:p>
            <a:r>
              <a:rPr lang="es-MX" dirty="0"/>
              <a:t> Revisión y solución de controversias en materia de antidoping y compensatorias * </a:t>
            </a:r>
          </a:p>
          <a:p>
            <a:r>
              <a:rPr lang="es-MX" dirty="0"/>
              <a:t> Disposiciones institucionales y procedimiento para la solución de controversias. </a:t>
            </a:r>
          </a:p>
          <a:p>
            <a:pPr marL="0" indent="0">
              <a:buNone/>
            </a:pPr>
            <a:r>
              <a:rPr lang="es-MX" dirty="0"/>
              <a:t>VIII.- Otras disposiciones. </a:t>
            </a:r>
          </a:p>
          <a:p>
            <a:r>
              <a:rPr lang="es-MX" dirty="0"/>
              <a:t> Excepciones. </a:t>
            </a:r>
          </a:p>
          <a:p>
            <a:r>
              <a:rPr lang="es-MX" dirty="0"/>
              <a:t> Disposiciones finales. </a:t>
            </a:r>
          </a:p>
          <a:p>
            <a:pPr marL="0" indent="0">
              <a:buNone/>
            </a:pPr>
            <a:r>
              <a:rPr lang="es-MX" dirty="0"/>
              <a:t>PRINCIPIOS BASICOS DEL T.L.C. </a:t>
            </a:r>
          </a:p>
          <a:p>
            <a:r>
              <a:rPr lang="es-MX" dirty="0"/>
              <a:t> Trato nacional no discriminatorio a los prestadores extranjeros respecto a los nacionales (migración). </a:t>
            </a:r>
          </a:p>
          <a:p>
            <a:r>
              <a:rPr lang="es-MX" dirty="0"/>
              <a:t> Reserva cautelar, reglas para el sano funcionamiento de los sistemas financieros nacionales y protección al interés público. </a:t>
            </a:r>
          </a:p>
          <a:p>
            <a:r>
              <a:rPr lang="es-MX" dirty="0"/>
              <a:t> Nación más favorecida extensión a todas las concesiones que otorguen a cualquier otro país. </a:t>
            </a:r>
          </a:p>
          <a:p>
            <a:r>
              <a:rPr lang="es-MX" dirty="0"/>
              <a:t> Liberación progresiva hacia un sistema financiero regional abierto. </a:t>
            </a:r>
          </a:p>
          <a:p>
            <a:r>
              <a:rPr lang="es-MX" dirty="0"/>
              <a:t> Reserva nacional excluye política monetaria, banca de desarrollo, sistema de seguridad social y política cambiaria. </a:t>
            </a:r>
          </a:p>
          <a:p>
            <a:pPr marL="0" indent="0">
              <a:buNone/>
            </a:pPr>
            <a:endParaRPr lang="es-MX" dirty="0"/>
          </a:p>
        </p:txBody>
      </p:sp>
    </p:spTree>
    <p:extLst>
      <p:ext uri="{BB962C8B-B14F-4D97-AF65-F5344CB8AC3E}">
        <p14:creationId xmlns:p14="http://schemas.microsoft.com/office/powerpoint/2010/main" val="1151231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DISTINTOS ACTOS DE COMERCIO.</a:t>
            </a:r>
            <a:endParaRPr lang="es-ES_tradnl" dirty="0"/>
          </a:p>
        </p:txBody>
      </p:sp>
      <p:sp>
        <p:nvSpPr>
          <p:cNvPr id="3" name="Marcador de contenido 2"/>
          <p:cNvSpPr>
            <a:spLocks noGrp="1"/>
          </p:cNvSpPr>
          <p:nvPr>
            <p:ph sz="quarter" idx="1"/>
          </p:nvPr>
        </p:nvSpPr>
        <p:spPr/>
        <p:txBody>
          <a:bodyPr>
            <a:normAutofit/>
          </a:bodyPr>
          <a:lstStyle/>
          <a:p>
            <a:pPr algn="just">
              <a:buNone/>
            </a:pPr>
            <a:r>
              <a:rPr lang="es-ES" dirty="0">
                <a:solidFill>
                  <a:schemeClr val="tx1">
                    <a:lumMod val="95000"/>
                    <a:lumOff val="5000"/>
                  </a:schemeClr>
                </a:solidFill>
                <a:latin typeface="Times New Roman" panose="02020603050405020304" pitchFamily="18" charset="0"/>
                <a:cs typeface="Times New Roman" panose="02020603050405020304" pitchFamily="18" charset="0"/>
              </a:rPr>
              <a:t>ACTO DE COMERCIO: Se realiza con el </a:t>
            </a:r>
            <a:r>
              <a:rPr lang="es-ES" u="sng" dirty="0">
                <a:solidFill>
                  <a:schemeClr val="tx1">
                    <a:lumMod val="95000"/>
                    <a:lumOff val="5000"/>
                  </a:schemeClr>
                </a:solidFill>
                <a:latin typeface="Times New Roman" panose="02020603050405020304" pitchFamily="18" charset="0"/>
                <a:cs typeface="Times New Roman" panose="02020603050405020304" pitchFamily="18" charset="0"/>
              </a:rPr>
              <a:t>propósito de especulación comercial</a:t>
            </a:r>
            <a:r>
              <a:rPr lang="es-ES" dirty="0">
                <a:solidFill>
                  <a:schemeClr val="tx1">
                    <a:lumMod val="95000"/>
                    <a:lumOff val="5000"/>
                  </a:schemeClr>
                </a:solidFill>
                <a:latin typeface="Times New Roman" panose="02020603050405020304" pitchFamily="18" charset="0"/>
                <a:cs typeface="Times New Roman" panose="02020603050405020304" pitchFamily="18" charset="0"/>
              </a:rPr>
              <a:t>, es un elemento subjetivo y no de forma u objetivo. Radica que en el Derecho mercantil:</a:t>
            </a:r>
            <a:endParaRPr lang="es-ES_tradnl"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buFont typeface="Arial"/>
              <a:buChar char="•"/>
            </a:pPr>
            <a:r>
              <a:rPr lang="es-ES" dirty="0">
                <a:solidFill>
                  <a:schemeClr val="tx1">
                    <a:lumMod val="95000"/>
                    <a:lumOff val="5000"/>
                  </a:schemeClr>
                </a:solidFill>
                <a:latin typeface="Times New Roman" panose="02020603050405020304" pitchFamily="18" charset="0"/>
                <a:cs typeface="Times New Roman" panose="02020603050405020304" pitchFamily="18" charset="0"/>
              </a:rPr>
              <a:t>A)	Se aplique en razón por virtud del acto de comercio y no del comerciante.</a:t>
            </a:r>
          </a:p>
          <a:p>
            <a:pPr algn="just">
              <a:buFont typeface="Arial"/>
              <a:buChar char="•"/>
            </a:pPr>
            <a:r>
              <a:rPr lang="es-ES" dirty="0">
                <a:solidFill>
                  <a:schemeClr val="tx1">
                    <a:lumMod val="95000"/>
                    <a:lumOff val="5000"/>
                  </a:schemeClr>
                </a:solidFill>
                <a:latin typeface="Times New Roman" panose="02020603050405020304" pitchFamily="18" charset="0"/>
                <a:cs typeface="Times New Roman" panose="02020603050405020304" pitchFamily="18" charset="0"/>
              </a:rPr>
              <a:t>B)	Acto de comercio como </a:t>
            </a:r>
            <a:r>
              <a:rPr lang="es-ES" u="sng" dirty="0">
                <a:solidFill>
                  <a:schemeClr val="tx1">
                    <a:lumMod val="95000"/>
                    <a:lumOff val="5000"/>
                  </a:schemeClr>
                </a:solidFill>
                <a:latin typeface="Times New Roman" panose="02020603050405020304" pitchFamily="18" charset="0"/>
                <a:cs typeface="Times New Roman" panose="02020603050405020304" pitchFamily="18" charset="0"/>
              </a:rPr>
              <a:t>ocupación ordinaria</a:t>
            </a:r>
            <a:r>
              <a:rPr lang="es-ES"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s-ES_tradnl"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buFont typeface="Arial"/>
              <a:buChar char="•"/>
            </a:pPr>
            <a:r>
              <a:rPr lang="es-ES" dirty="0">
                <a:solidFill>
                  <a:schemeClr val="tx1">
                    <a:lumMod val="95000"/>
                    <a:lumOff val="5000"/>
                  </a:schemeClr>
                </a:solidFill>
                <a:latin typeface="Times New Roman" panose="02020603050405020304" pitchFamily="18" charset="0"/>
                <a:cs typeface="Times New Roman" panose="02020603050405020304" pitchFamily="18" charset="0"/>
              </a:rPr>
              <a:t>C)	Se necesita la capaciad de ejercicio, no es comerciante aunque pueda llegar a tener obligaciones mercantiles.</a:t>
            </a:r>
            <a:endParaRPr lang="es-ES_tradnl"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1201768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539552" y="404664"/>
            <a:ext cx="7239000" cy="5256584"/>
          </a:xfrm>
        </p:spPr>
        <p:txBody>
          <a:bodyPr>
            <a:normAutofit/>
          </a:bodyPr>
          <a:lstStyle/>
          <a:p>
            <a:pPr lvl="1">
              <a:buNone/>
            </a:pPr>
            <a:r>
              <a:rPr lang="es-ES" b="1" dirty="0">
                <a:latin typeface="Times New Roman" panose="02020603050405020304" pitchFamily="18" charset="0"/>
                <a:cs typeface="Times New Roman" panose="02020603050405020304" pitchFamily="18" charset="0"/>
              </a:rPr>
              <a:t>-&gt; </a:t>
            </a:r>
            <a:r>
              <a:rPr lang="es-ES" b="1" dirty="0">
                <a:solidFill>
                  <a:schemeClr val="accent2">
                    <a:lumMod val="50000"/>
                  </a:schemeClr>
                </a:solidFill>
                <a:latin typeface="Times New Roman" panose="02020603050405020304" pitchFamily="18" charset="0"/>
                <a:cs typeface="Times New Roman" panose="02020603050405020304" pitchFamily="18" charset="0"/>
              </a:rPr>
              <a:t>ARTICULO 75 Código de Comercio: La ley reputa actos de comercio.</a:t>
            </a:r>
            <a:endParaRPr lang="es-ES_tradnl" b="1" dirty="0">
              <a:solidFill>
                <a:schemeClr val="accent2">
                  <a:lumMod val="50000"/>
                </a:schemeClr>
              </a:solidFill>
              <a:latin typeface="Times New Roman" panose="02020603050405020304" pitchFamily="18" charset="0"/>
              <a:cs typeface="Times New Roman" panose="02020603050405020304" pitchFamily="18" charset="0"/>
            </a:endParaRPr>
          </a:p>
          <a:p>
            <a:pPr lvl="1">
              <a:buNone/>
            </a:pPr>
            <a:endParaRPr lang="es-ES" dirty="0">
              <a:latin typeface="Times New Roman" panose="02020603050405020304" pitchFamily="18" charset="0"/>
              <a:cs typeface="Times New Roman" panose="02020603050405020304" pitchFamily="18" charset="0"/>
            </a:endParaRPr>
          </a:p>
          <a:p>
            <a:pPr lvl="1" algn="ctr">
              <a:spcAft>
                <a:spcPts val="1200"/>
              </a:spcAft>
              <a:buNone/>
            </a:pPr>
            <a:r>
              <a:rPr lang="es-ES" sz="2400" dirty="0">
                <a:latin typeface="Times New Roman" panose="02020603050405020304" pitchFamily="18" charset="0"/>
                <a:cs typeface="Times New Roman" panose="02020603050405020304" pitchFamily="18" charset="0"/>
              </a:rPr>
              <a:t>CLASIFICACIÓN DOCTRINAL.</a:t>
            </a:r>
            <a:endParaRPr lang="es-ES_tradnl" sz="2400" dirty="0">
              <a:latin typeface="Times New Roman" panose="02020603050405020304" pitchFamily="18" charset="0"/>
              <a:cs typeface="Times New Roman" panose="02020603050405020304" pitchFamily="18" charset="0"/>
            </a:endParaRPr>
          </a:p>
          <a:p>
            <a:pPr lvl="1">
              <a:spcAft>
                <a:spcPts val="1200"/>
              </a:spcAft>
              <a:buFont typeface="Arial"/>
              <a:buChar char="•"/>
            </a:pPr>
            <a:r>
              <a:rPr lang="es-ES" sz="2400" dirty="0">
                <a:latin typeface="Times New Roman" panose="02020603050405020304" pitchFamily="18" charset="0"/>
                <a:cs typeface="Times New Roman" panose="02020603050405020304" pitchFamily="18" charset="0"/>
              </a:rPr>
              <a:t>A</a:t>
            </a:r>
            <a:r>
              <a:rPr lang="es-ES" sz="2800" dirty="0">
                <a:latin typeface="Times New Roman" panose="02020603050405020304" pitchFamily="18" charset="0"/>
                <a:cs typeface="Times New Roman" panose="02020603050405020304" pitchFamily="18" charset="0"/>
              </a:rPr>
              <a:t>bsolutamente mercantil. </a:t>
            </a:r>
            <a:endParaRPr lang="es-ES_tradnl" sz="2800" dirty="0">
              <a:latin typeface="Times New Roman" panose="02020603050405020304" pitchFamily="18" charset="0"/>
              <a:cs typeface="Times New Roman" panose="02020603050405020304" pitchFamily="18" charset="0"/>
            </a:endParaRPr>
          </a:p>
          <a:p>
            <a:pPr lvl="1">
              <a:spcAft>
                <a:spcPts val="1200"/>
              </a:spcAft>
              <a:buFont typeface="Arial"/>
              <a:buChar char="•"/>
            </a:pPr>
            <a:r>
              <a:rPr lang="es-ES" sz="2800" dirty="0">
                <a:latin typeface="Times New Roman" panose="02020603050405020304" pitchFamily="18" charset="0"/>
                <a:cs typeface="Times New Roman" panose="02020603050405020304" pitchFamily="18" charset="0"/>
              </a:rPr>
              <a:t>Actos cuyas mercantibilidad está condicionada.</a:t>
            </a:r>
            <a:endParaRPr lang="es-ES_tradnl" sz="2800" dirty="0">
              <a:latin typeface="Times New Roman" panose="02020603050405020304" pitchFamily="18" charset="0"/>
              <a:cs typeface="Times New Roman" panose="02020603050405020304" pitchFamily="18" charset="0"/>
            </a:endParaRPr>
          </a:p>
          <a:p>
            <a:pPr lvl="1">
              <a:spcAft>
                <a:spcPts val="1200"/>
              </a:spcAft>
              <a:buFont typeface="Arial"/>
              <a:buChar char="•"/>
            </a:pPr>
            <a:r>
              <a:rPr lang="es-ES" sz="2800" dirty="0">
                <a:latin typeface="Times New Roman" panose="02020603050405020304" pitchFamily="18" charset="0"/>
                <a:cs typeface="Times New Roman" panose="02020603050405020304" pitchFamily="18" charset="0"/>
              </a:rPr>
              <a:t>Actos accesorios o de conexión.</a:t>
            </a:r>
            <a:endParaRPr lang="es-ES_tradnl" sz="2800" dirty="0">
              <a:latin typeface="Times New Roman" panose="02020603050405020304" pitchFamily="18" charset="0"/>
              <a:cs typeface="Times New Roman" panose="02020603050405020304" pitchFamily="18" charset="0"/>
            </a:endParaRPr>
          </a:p>
          <a:p>
            <a:pPr lvl="1">
              <a:spcAft>
                <a:spcPts val="1200"/>
              </a:spcAft>
              <a:buFont typeface="Arial"/>
              <a:buChar char="•"/>
            </a:pPr>
            <a:r>
              <a:rPr lang="es-ES" sz="2800" dirty="0">
                <a:latin typeface="Times New Roman" panose="02020603050405020304" pitchFamily="18" charset="0"/>
                <a:cs typeface="Times New Roman" panose="02020603050405020304" pitchFamily="18" charset="0"/>
              </a:rPr>
              <a:t>Actos civiles. (Testamento, matrimonio, etc.)</a:t>
            </a:r>
            <a:endParaRPr lang="es-ES_tradnl" sz="2800" dirty="0">
              <a:latin typeface="Times New Roman" panose="02020603050405020304" pitchFamily="18" charset="0"/>
              <a:cs typeface="Times New Roman" panose="02020603050405020304" pitchFamily="18" charset="0"/>
            </a:endParaRPr>
          </a:p>
          <a:p>
            <a:endParaRPr lang="es-ES_tradnl"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1627442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252536" y="404664"/>
            <a:ext cx="8280920" cy="5760640"/>
          </a:xfrm>
        </p:spPr>
        <p:txBody>
          <a:bodyPr>
            <a:normAutofit fontScale="32500" lnSpcReduction="20000"/>
          </a:bodyPr>
          <a:lstStyle/>
          <a:p>
            <a:pPr lvl="1" algn="ctr">
              <a:spcAft>
                <a:spcPts val="600"/>
              </a:spcAft>
              <a:buNone/>
            </a:pPr>
            <a:endParaRPr lang="es-ES" sz="6154" dirty="0">
              <a:solidFill>
                <a:srgbClr val="0D0D0D"/>
              </a:solidFill>
              <a:latin typeface="Times New Roman" panose="02020603050405020304" pitchFamily="18" charset="0"/>
              <a:cs typeface="Times New Roman" panose="02020603050405020304" pitchFamily="18" charset="0"/>
            </a:endParaRPr>
          </a:p>
          <a:p>
            <a:pPr lvl="1" algn="ctr">
              <a:spcAft>
                <a:spcPts val="600"/>
              </a:spcAft>
              <a:buNone/>
            </a:pPr>
            <a:r>
              <a:rPr lang="es-ES" sz="6154" dirty="0">
                <a:solidFill>
                  <a:srgbClr val="0D0D0D"/>
                </a:solidFill>
                <a:latin typeface="Times New Roman" panose="02020603050405020304" pitchFamily="18" charset="0"/>
                <a:cs typeface="Times New Roman" panose="02020603050405020304" pitchFamily="18" charset="0"/>
              </a:rPr>
              <a:t>Puede ser que participe el acto en una o en varias de las siguientes</a:t>
            </a:r>
          </a:p>
          <a:p>
            <a:pPr lvl="1" algn="ctr">
              <a:spcAft>
                <a:spcPts val="600"/>
              </a:spcAft>
              <a:buNone/>
            </a:pPr>
            <a:r>
              <a:rPr lang="es-ES" sz="6154" dirty="0">
                <a:solidFill>
                  <a:srgbClr val="0D0D0D"/>
                </a:solidFill>
                <a:latin typeface="Times New Roman" panose="02020603050405020304" pitchFamily="18" charset="0"/>
                <a:cs typeface="Times New Roman" panose="02020603050405020304" pitchFamily="18" charset="0"/>
              </a:rPr>
              <a:t>categorías:</a:t>
            </a:r>
          </a:p>
          <a:p>
            <a:pPr lvl="1" algn="ctr">
              <a:spcAft>
                <a:spcPts val="600"/>
              </a:spcAft>
              <a:buNone/>
            </a:pPr>
            <a:endParaRPr lang="es-ES_tradnl" sz="6154" dirty="0">
              <a:solidFill>
                <a:srgbClr val="0D0D0D"/>
              </a:solidFill>
              <a:latin typeface="Times New Roman" panose="02020603050405020304" pitchFamily="18" charset="0"/>
              <a:cs typeface="Times New Roman" panose="02020603050405020304" pitchFamily="18" charset="0"/>
            </a:endParaRPr>
          </a:p>
          <a:p>
            <a:pPr lvl="1" algn="just">
              <a:spcAft>
                <a:spcPts val="600"/>
              </a:spcAft>
              <a:buNone/>
            </a:pPr>
            <a:r>
              <a:rPr lang="es-ES" sz="6154" u="sng" dirty="0">
                <a:solidFill>
                  <a:srgbClr val="0D0D0D"/>
                </a:solidFill>
                <a:latin typeface="Times New Roman" panose="02020603050405020304" pitchFamily="18" charset="0"/>
                <a:cs typeface="Times New Roman" panose="02020603050405020304" pitchFamily="18" charset="0"/>
              </a:rPr>
              <a:t>FRACCIÓN I</a:t>
            </a:r>
            <a:r>
              <a:rPr lang="es-ES" sz="6154" dirty="0">
                <a:solidFill>
                  <a:srgbClr val="0D0D0D"/>
                </a:solidFill>
                <a:latin typeface="Times New Roman" panose="02020603050405020304" pitchFamily="18" charset="0"/>
                <a:cs typeface="Times New Roman" panose="02020603050405020304" pitchFamily="18" charset="0"/>
              </a:rPr>
              <a:t> Todas las:</a:t>
            </a:r>
            <a:endParaRPr lang="es-ES_tradnl" sz="6154" dirty="0">
              <a:solidFill>
                <a:srgbClr val="0D0D0D"/>
              </a:solidFill>
              <a:latin typeface="Times New Roman" panose="02020603050405020304" pitchFamily="18" charset="0"/>
              <a:cs typeface="Times New Roman" panose="02020603050405020304" pitchFamily="18" charset="0"/>
            </a:endParaRPr>
          </a:p>
          <a:p>
            <a:pPr lvl="1" algn="just">
              <a:spcAft>
                <a:spcPts val="600"/>
              </a:spcAft>
              <a:buFont typeface="Arial"/>
              <a:buChar char="•"/>
            </a:pPr>
            <a:r>
              <a:rPr lang="es-ES" sz="6200" dirty="0">
                <a:solidFill>
                  <a:srgbClr val="0D0D0D"/>
                </a:solidFill>
                <a:latin typeface="Times New Roman" panose="02020603050405020304" pitchFamily="18" charset="0"/>
                <a:cs typeface="Times New Roman" panose="02020603050405020304" pitchFamily="18" charset="0"/>
              </a:rPr>
              <a:t>A)	Adquisiciones.</a:t>
            </a:r>
            <a:endParaRPr lang="es-ES_tradnl" sz="6200" dirty="0">
              <a:solidFill>
                <a:srgbClr val="0D0D0D"/>
              </a:solidFill>
              <a:latin typeface="Times New Roman" panose="02020603050405020304" pitchFamily="18" charset="0"/>
              <a:cs typeface="Times New Roman" panose="02020603050405020304" pitchFamily="18" charset="0"/>
            </a:endParaRPr>
          </a:p>
          <a:p>
            <a:pPr lvl="1" algn="just">
              <a:spcAft>
                <a:spcPts val="600"/>
              </a:spcAft>
              <a:buFont typeface="Arial"/>
              <a:buChar char="•"/>
            </a:pPr>
            <a:r>
              <a:rPr lang="es-ES" sz="6200" dirty="0">
                <a:solidFill>
                  <a:srgbClr val="0D0D0D"/>
                </a:solidFill>
                <a:latin typeface="Times New Roman" panose="02020603050405020304" pitchFamily="18" charset="0"/>
                <a:cs typeface="Times New Roman" panose="02020603050405020304" pitchFamily="18" charset="0"/>
              </a:rPr>
              <a:t>B)	Enajenaciones. Con el propósito de especulación comercial (bienes muebles).</a:t>
            </a:r>
            <a:endParaRPr lang="es-ES_tradnl" sz="6200" dirty="0">
              <a:solidFill>
                <a:srgbClr val="0D0D0D"/>
              </a:solidFill>
              <a:latin typeface="Times New Roman" panose="02020603050405020304" pitchFamily="18" charset="0"/>
              <a:cs typeface="Times New Roman" panose="02020603050405020304" pitchFamily="18" charset="0"/>
            </a:endParaRPr>
          </a:p>
          <a:p>
            <a:pPr lvl="1" algn="just">
              <a:spcAft>
                <a:spcPts val="600"/>
              </a:spcAft>
              <a:buFont typeface="Arial"/>
              <a:buChar char="•"/>
            </a:pPr>
            <a:r>
              <a:rPr lang="es-ES" sz="6200" dirty="0">
                <a:solidFill>
                  <a:srgbClr val="0D0D0D"/>
                </a:solidFill>
                <a:latin typeface="Times New Roman" panose="02020603050405020304" pitchFamily="18" charset="0"/>
                <a:cs typeface="Times New Roman" panose="02020603050405020304" pitchFamily="18" charset="0"/>
              </a:rPr>
              <a:t>C)	Alquileres.</a:t>
            </a:r>
            <a:endParaRPr lang="es-ES_tradnl" sz="6200" dirty="0">
              <a:solidFill>
                <a:srgbClr val="0D0D0D"/>
              </a:solidFill>
              <a:latin typeface="Times New Roman" panose="02020603050405020304" pitchFamily="18" charset="0"/>
              <a:cs typeface="Times New Roman" panose="02020603050405020304" pitchFamily="18" charset="0"/>
            </a:endParaRPr>
          </a:p>
          <a:p>
            <a:pPr lvl="1" algn="just">
              <a:spcAft>
                <a:spcPts val="600"/>
              </a:spcAft>
              <a:buNone/>
            </a:pPr>
            <a:r>
              <a:rPr lang="es-ES" sz="6200" dirty="0">
                <a:solidFill>
                  <a:srgbClr val="0D0D0D"/>
                </a:solidFill>
                <a:latin typeface="Times New Roman" panose="02020603050405020304" pitchFamily="18" charset="0"/>
                <a:cs typeface="Times New Roman" panose="02020603050405020304" pitchFamily="18" charset="0"/>
              </a:rPr>
              <a:t>-	Bienes muebles (mercancía) con propósito de especulación comercial.</a:t>
            </a:r>
            <a:endParaRPr lang="es-ES_tradnl" sz="6200" dirty="0">
              <a:solidFill>
                <a:srgbClr val="0D0D0D"/>
              </a:solidFill>
              <a:latin typeface="Times New Roman" panose="02020603050405020304" pitchFamily="18" charset="0"/>
              <a:cs typeface="Times New Roman" panose="02020603050405020304" pitchFamily="18" charset="0"/>
            </a:endParaRPr>
          </a:p>
          <a:p>
            <a:pPr lvl="1" algn="just">
              <a:spcAft>
                <a:spcPts val="600"/>
              </a:spcAft>
              <a:buNone/>
            </a:pPr>
            <a:r>
              <a:rPr lang="es-ES" sz="6200" dirty="0">
                <a:solidFill>
                  <a:srgbClr val="0D0D0D"/>
                </a:solidFill>
                <a:latin typeface="Times New Roman" panose="02020603050405020304" pitchFamily="18" charset="0"/>
                <a:cs typeface="Times New Roman" panose="02020603050405020304" pitchFamily="18" charset="0"/>
              </a:rPr>
              <a:t>-	Actos de especulación condicionada por razón de motivo o fin de la especulción.</a:t>
            </a:r>
            <a:endParaRPr lang="es-ES_tradnl" sz="6200" dirty="0">
              <a:solidFill>
                <a:srgbClr val="0D0D0D"/>
              </a:solidFill>
              <a:latin typeface="Times New Roman" panose="02020603050405020304" pitchFamily="18" charset="0"/>
              <a:cs typeface="Times New Roman" panose="02020603050405020304" pitchFamily="18" charset="0"/>
            </a:endParaRPr>
          </a:p>
          <a:p>
            <a:pPr lvl="1" algn="just">
              <a:spcAft>
                <a:spcPts val="600"/>
              </a:spcAft>
              <a:buNone/>
            </a:pPr>
            <a:r>
              <a:rPr lang="es-ES" sz="6200" dirty="0">
                <a:solidFill>
                  <a:srgbClr val="0D0D0D"/>
                </a:solidFill>
                <a:latin typeface="Times New Roman" panose="02020603050405020304" pitchFamily="18" charset="0"/>
                <a:cs typeface="Times New Roman" panose="02020603050405020304" pitchFamily="18" charset="0"/>
              </a:rPr>
              <a:t>-	Consumo propio (no son actos por destino natural, aunque después sean vendidos) </a:t>
            </a:r>
            <a:r>
              <a:rPr lang="es-ES" sz="6200" dirty="0" err="1">
                <a:solidFill>
                  <a:srgbClr val="0D0D0D"/>
                </a:solidFill>
                <a:latin typeface="Times New Roman" panose="02020603050405020304" pitchFamily="18" charset="0"/>
                <a:cs typeface="Times New Roman" panose="02020603050405020304" pitchFamily="18" charset="0"/>
              </a:rPr>
              <a:t>Ej</a:t>
            </a:r>
            <a:r>
              <a:rPr lang="es-ES" sz="6200" dirty="0">
                <a:solidFill>
                  <a:srgbClr val="0D0D0D"/>
                </a:solidFill>
                <a:latin typeface="Times New Roman" panose="02020603050405020304" pitchFamily="18" charset="0"/>
                <a:cs typeface="Times New Roman" panose="02020603050405020304" pitchFamily="18" charset="0"/>
              </a:rPr>
              <a:t>: Coche de uso personal.</a:t>
            </a:r>
            <a:endParaRPr lang="es-ES_tradnl" sz="6200" dirty="0">
              <a:solidFill>
                <a:srgbClr val="0D0D0D"/>
              </a:solidFill>
              <a:latin typeface="Times New Roman" panose="02020603050405020304" pitchFamily="18" charset="0"/>
              <a:cs typeface="Times New Roman" panose="02020603050405020304" pitchFamily="18" charset="0"/>
            </a:endParaRPr>
          </a:p>
          <a:p>
            <a:pPr lvl="1" algn="just">
              <a:spcAft>
                <a:spcPts val="600"/>
              </a:spcAft>
              <a:buNone/>
            </a:pPr>
            <a:r>
              <a:rPr lang="es-ES" sz="6200" dirty="0">
                <a:solidFill>
                  <a:srgbClr val="0D0D0D"/>
                </a:solidFill>
                <a:latin typeface="Times New Roman" panose="02020603050405020304" pitchFamily="18" charset="0"/>
                <a:cs typeface="Times New Roman" panose="02020603050405020304" pitchFamily="18" charset="0"/>
              </a:rPr>
              <a:t>-	Para su negocio, especulación comercial.</a:t>
            </a:r>
            <a:endParaRPr lang="es-ES_tradnl" sz="6200" dirty="0">
              <a:solidFill>
                <a:srgbClr val="0D0D0D"/>
              </a:solidFill>
              <a:latin typeface="Times New Roman" panose="02020603050405020304" pitchFamily="18" charset="0"/>
              <a:cs typeface="Times New Roman" panose="02020603050405020304" pitchFamily="18" charset="0"/>
            </a:endParaRPr>
          </a:p>
          <a:p>
            <a:pPr algn="just">
              <a:spcAft>
                <a:spcPts val="600"/>
              </a:spcAft>
            </a:pPr>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40435764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395536" y="836712"/>
            <a:ext cx="7239000" cy="4846320"/>
          </a:xfrm>
        </p:spPr>
        <p:txBody>
          <a:bodyPr wrap="square">
            <a:normAutofit/>
          </a:bodyPr>
          <a:lstStyle/>
          <a:p>
            <a:pPr lvl="1" algn="just">
              <a:buNone/>
            </a:pPr>
            <a:r>
              <a:rPr lang="es-ES" dirty="0">
                <a:latin typeface="Times New Roman" panose="02020603050405020304" pitchFamily="18" charset="0"/>
                <a:cs typeface="Times New Roman" panose="02020603050405020304" pitchFamily="18" charset="0"/>
              </a:rPr>
              <a:t>FRACCIÓN II</a:t>
            </a:r>
            <a:endParaRPr lang="es-ES_tradnl" dirty="0">
              <a:latin typeface="Times New Roman" panose="02020603050405020304" pitchFamily="18" charset="0"/>
              <a:cs typeface="Times New Roman" panose="02020603050405020304" pitchFamily="18" charset="0"/>
            </a:endParaRPr>
          </a:p>
          <a:p>
            <a:pPr lvl="1" algn="just">
              <a:buFont typeface="Arial"/>
              <a:buChar char="•"/>
            </a:pPr>
            <a:r>
              <a:rPr lang="es-ES" dirty="0">
                <a:latin typeface="Times New Roman" panose="02020603050405020304" pitchFamily="18" charset="0"/>
                <a:cs typeface="Times New Roman" panose="02020603050405020304" pitchFamily="18" charset="0"/>
              </a:rPr>
              <a:t>Las compras-ventas, de bienes inmuebles que se hagan con el propósito de especulación comercial.</a:t>
            </a:r>
            <a:endParaRPr lang="es-ES_tradnl" dirty="0">
              <a:latin typeface="Times New Roman" panose="02020603050405020304" pitchFamily="18" charset="0"/>
              <a:cs typeface="Times New Roman" panose="02020603050405020304" pitchFamily="18" charset="0"/>
            </a:endParaRPr>
          </a:p>
          <a:p>
            <a:pPr lvl="1" algn="just">
              <a:buFont typeface="Arial"/>
              <a:buChar char="•"/>
            </a:pPr>
            <a:r>
              <a:rPr lang="es-ES" dirty="0">
                <a:latin typeface="Times New Roman" panose="02020603050405020304" pitchFamily="18" charset="0"/>
                <a:cs typeface="Times New Roman" panose="02020603050405020304" pitchFamily="18" charset="0"/>
              </a:rPr>
              <a:t>Acto de mercantibilidad condicionada por el motivo o fin.</a:t>
            </a:r>
            <a:endParaRPr lang="es-ES_tradnl" dirty="0">
              <a:latin typeface="Times New Roman" panose="02020603050405020304" pitchFamily="18" charset="0"/>
              <a:cs typeface="Times New Roman" panose="02020603050405020304" pitchFamily="18" charset="0"/>
            </a:endParaRPr>
          </a:p>
          <a:p>
            <a:pPr lvl="1" algn="just">
              <a:buFont typeface="Arial"/>
              <a:buChar char="•"/>
            </a:pPr>
            <a:r>
              <a:rPr lang="es-ES" dirty="0">
                <a:latin typeface="Times New Roman" panose="02020603050405020304" pitchFamily="18" charset="0"/>
                <a:cs typeface="Times New Roman" panose="02020603050405020304" pitchFamily="18" charset="0"/>
              </a:rPr>
              <a:t>Civil: para casa habitación o uso.</a:t>
            </a:r>
            <a:endParaRPr lang="es-ES_tradnl" dirty="0">
              <a:latin typeface="Times New Roman" panose="02020603050405020304" pitchFamily="18" charset="0"/>
              <a:cs typeface="Times New Roman" panose="02020603050405020304" pitchFamily="18" charset="0"/>
            </a:endParaRPr>
          </a:p>
          <a:p>
            <a:pPr lvl="1" algn="just">
              <a:buNone/>
            </a:pPr>
            <a:r>
              <a:rPr lang="es-ES" dirty="0">
                <a:latin typeface="Times New Roman" panose="02020603050405020304" pitchFamily="18" charset="0"/>
                <a:cs typeface="Times New Roman" panose="02020603050405020304" pitchFamily="18" charset="0"/>
              </a:rPr>
              <a:t>	Alquiler- excluye el arrendamiento de bienes inmuebles, haciendo referencia a la Fracción I señalando que siempre será un acto civil.</a:t>
            </a:r>
            <a:endParaRPr lang="es-ES_tradnl" dirty="0">
              <a:latin typeface="Times New Roman" panose="02020603050405020304" pitchFamily="18" charset="0"/>
              <a:cs typeface="Times New Roman" panose="02020603050405020304" pitchFamily="18" charset="0"/>
            </a:endParaRPr>
          </a:p>
          <a:p>
            <a:pPr lvl="1" algn="just">
              <a:buNone/>
            </a:pP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Ej</a:t>
            </a:r>
            <a:r>
              <a:rPr lang="es-ES" dirty="0">
                <a:latin typeface="Times New Roman" panose="02020603050405020304" pitchFamily="18" charset="0"/>
                <a:cs typeface="Times New Roman" panose="02020603050405020304" pitchFamily="18" charset="0"/>
              </a:rPr>
              <a:t>: Mantilla Molina. El arrendador de un local </a:t>
            </a:r>
            <a:r>
              <a:rPr lang="es-ES" dirty="0" err="1">
                <a:latin typeface="Times New Roman" panose="02020603050405020304" pitchFamily="18" charset="0"/>
                <a:cs typeface="Times New Roman" panose="02020603050405020304" pitchFamily="18" charset="0"/>
              </a:rPr>
              <a:t>distinado</a:t>
            </a:r>
            <a:r>
              <a:rPr lang="es-ES" dirty="0">
                <a:latin typeface="Times New Roman" panose="02020603050405020304" pitchFamily="18" charset="0"/>
                <a:cs typeface="Times New Roman" panose="02020603050405020304" pitchFamily="18" charset="0"/>
              </a:rPr>
              <a:t> para una sucursal de un banco como acto unilateral, atrae el ámbito mercantil.</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35401765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239000" cy="914360"/>
          </a:xfrm>
        </p:spPr>
        <p:txBody>
          <a:bodyPr/>
          <a:lstStyle/>
          <a:p>
            <a:pPr algn="ctr"/>
            <a:r>
              <a:rPr lang="es-ES_tradnl" dirty="0"/>
              <a:t>EMPRESAS</a:t>
            </a:r>
          </a:p>
        </p:txBody>
      </p:sp>
      <p:sp>
        <p:nvSpPr>
          <p:cNvPr id="3" name="Marcador de contenido 2"/>
          <p:cNvSpPr>
            <a:spLocks noGrp="1"/>
          </p:cNvSpPr>
          <p:nvPr>
            <p:ph sz="quarter" idx="1"/>
          </p:nvPr>
        </p:nvSpPr>
        <p:spPr>
          <a:xfrm>
            <a:off x="179512" y="1412776"/>
            <a:ext cx="8503920" cy="5256584"/>
          </a:xfrm>
        </p:spPr>
        <p:txBody>
          <a:bodyPr>
            <a:normAutofit lnSpcReduction="10000"/>
          </a:bodyPr>
          <a:lstStyle/>
          <a:p>
            <a:pPr algn="just">
              <a:buNone/>
            </a:pPr>
            <a:r>
              <a:rPr lang="es-ES" dirty="0">
                <a:latin typeface="Times New Roman" panose="02020603050405020304" pitchFamily="18" charset="0"/>
                <a:cs typeface="Times New Roman" panose="02020603050405020304" pitchFamily="18" charset="0"/>
              </a:rPr>
              <a:t>   FRACCIÓN V. Abastecimiento- suministro.</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FRACCIÓN VI. Construcción- trabajos. (públicos, privados)</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FRACCIÓN VII. Fábricas, manufacturas.</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FRACCIÓN VIII. Transporte.</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 Personas.</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 Cosas. (por tierra y agua)</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 Turismo.</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FRACCIÓN IX. Librerías- editorial.</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Fracción X. Comisiones de Agencias-Negocios</a:t>
            </a:r>
          </a:p>
          <a:p>
            <a:pPr algn="just">
              <a:buNone/>
            </a:pPr>
            <a:r>
              <a:rPr lang="es-ES" dirty="0">
                <a:latin typeface="Times New Roman" panose="02020603050405020304" pitchFamily="18" charset="0"/>
                <a:cs typeface="Times New Roman" panose="02020603050405020304" pitchFamily="18" charset="0"/>
              </a:rPr>
              <a:t>	comerciales- venta en pública almoneda.</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FRACCIÓN XI. Espectáculos públicos.</a:t>
            </a: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   FRACCIÓN XII. Operación de bancos.</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4451170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21704" y="764704"/>
            <a:ext cx="8194104" cy="5085584"/>
          </a:xfrm>
        </p:spPr>
        <p:txBody>
          <a:bodyPr>
            <a:normAutofit fontScale="85000" lnSpcReduction="20000"/>
          </a:bodyPr>
          <a:lstStyle/>
          <a:p>
            <a:pPr algn="just"/>
            <a:r>
              <a:rPr lang="es-ES" dirty="0">
                <a:latin typeface="Times New Roman" panose="02020603050405020304" pitchFamily="18" charset="0"/>
                <a:cs typeface="Times New Roman" panose="02020603050405020304" pitchFamily="18" charset="0"/>
              </a:rPr>
              <a:t>La empresa en sí misma no es un acto de comercio, sino el acto de su constitución y aquellos actos que realiza por su objeto social.</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Actos como medio de su desarrollo social (actos conexos para instalar sus oficinas como medio y desarrollo pueden no ser de comercio. EJ: donativos.)</a:t>
            </a:r>
          </a:p>
          <a:p>
            <a:pPr algn="just">
              <a:buNone/>
            </a:pPr>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FRACCIÓN XV Contratos de seguro hechos por empresa.</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Actos de mercantibilidad condicionada por el motivo o fin de la empresa.</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Contrato de seguro, acto absolutamente mercantil por institución autorizada.</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Cuando el contrato de seguro no se ha realizado por una empresa sino por una mutualidad, respecto de sus agremiados, y no lo hace con el propósito lucro, sino semejante a la de ahorro y préstamo.</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Actos absolutaente mercantiles, factoraje y arrendamiento financiero.</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38795328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467544" y="620688"/>
            <a:ext cx="7239000" cy="4846320"/>
          </a:xfrm>
        </p:spPr>
        <p:txBody>
          <a:bodyPr/>
          <a:lstStyle/>
          <a:p>
            <a:pPr algn="just"/>
            <a:r>
              <a:rPr lang="es-ES" dirty="0">
                <a:latin typeface="Times New Roman" panose="02020603050405020304" pitchFamily="18" charset="0"/>
                <a:cs typeface="Times New Roman" panose="02020603050405020304" pitchFamily="18" charset="0"/>
              </a:rPr>
              <a:t>FRACCIÓN III. Compra-venta de acciones, obligaciones de Sociedad mercantil.</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FRACCIÓN IV. Contrato y obligaciones del Estado u otros títulos de crédito corrientes en el comercio.</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FRACCIÓN XVIII. Depósito en almacenes generales y las operaciones derivadas de los certificados de depósito y bonos de prenda.</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FRACCIÓN XIX. Cheques, letras, remesas de dinero.</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FRACCIÓN XX. Valores títulos al portador.</a:t>
            </a:r>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3126766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23338D-1663-8D45-853D-62433C5177F8}"/>
              </a:ext>
            </a:extLst>
          </p:cNvPr>
          <p:cNvSpPr>
            <a:spLocks noGrp="1"/>
          </p:cNvSpPr>
          <p:nvPr>
            <p:ph idx="1"/>
          </p:nvPr>
        </p:nvSpPr>
        <p:spPr>
          <a:xfrm>
            <a:off x="107504" y="116632"/>
            <a:ext cx="7920880" cy="6624736"/>
          </a:xfrm>
        </p:spPr>
        <p:txBody>
          <a:bodyPr>
            <a:normAutofit fontScale="85000" lnSpcReduction="20000"/>
          </a:bodyPr>
          <a:lstStyle/>
          <a:p>
            <a:pPr marL="0" indent="0">
              <a:buNone/>
            </a:pPr>
            <a:r>
              <a:rPr lang="es-MX" b="1" dirty="0"/>
              <a:t>II.- Autonomía </a:t>
            </a:r>
            <a:r>
              <a:rPr lang="es-MX" dirty="0"/>
              <a:t>Derecho Civil. Derecho Público. Derecho Mercantil. Derecho Privado. </a:t>
            </a:r>
          </a:p>
          <a:p>
            <a:pPr marL="0" indent="0">
              <a:buNone/>
            </a:pPr>
            <a:r>
              <a:rPr lang="es-MX" dirty="0"/>
              <a:t>Derecho Social. </a:t>
            </a:r>
          </a:p>
          <a:p>
            <a:pPr marL="0" indent="0">
              <a:buNone/>
            </a:pPr>
            <a:r>
              <a:rPr lang="es-MX" dirty="0"/>
              <a:t>DERECHO CIVIL.- Pertenece a la rama de derecho privado y a la derecho social (protege a una de las partes – desprotegida). </a:t>
            </a:r>
          </a:p>
          <a:p>
            <a:pPr marL="0" indent="0">
              <a:buNone/>
            </a:pPr>
            <a:r>
              <a:rPr lang="es-MX" dirty="0"/>
              <a:t>DERECHO SOCIAL.- Algunas de las partes de la clase desprotegida como el derecho agrario y el laboral. </a:t>
            </a:r>
          </a:p>
          <a:p>
            <a:pPr marL="0" indent="0">
              <a:buNone/>
            </a:pPr>
            <a:r>
              <a:rPr lang="es-MX" dirty="0"/>
              <a:t>DERECHO CIVIL.- Protege: </a:t>
            </a:r>
          </a:p>
          <a:p>
            <a:pPr marL="514350" indent="-514350">
              <a:buAutoNum type="alphaUcParenR"/>
            </a:pPr>
            <a:r>
              <a:rPr lang="es-MX" dirty="0"/>
              <a:t>Derecho familiar.</a:t>
            </a:r>
          </a:p>
          <a:p>
            <a:pPr marL="514350" indent="-514350">
              <a:buAutoNum type="alphaUcParenR"/>
            </a:pPr>
            <a:r>
              <a:rPr lang="es-MX" dirty="0"/>
              <a:t>Bienes</a:t>
            </a:r>
          </a:p>
          <a:p>
            <a:pPr marL="514350" indent="-514350">
              <a:buAutoNum type="alphaUcParenR"/>
            </a:pPr>
            <a:r>
              <a:rPr lang="es-MX" dirty="0"/>
              <a:t>Contratos- Normas protectoras 2848 incisos en materia de arrendamiento, la lesi</a:t>
            </a:r>
            <a:r>
              <a:rPr lang="es-ES" dirty="0" err="1"/>
              <a:t>ón</a:t>
            </a:r>
            <a:r>
              <a:rPr lang="es-ES" dirty="0"/>
              <a:t> artículo 17, reducción de intereses en el caso del mutuo 2395 Código Civil.</a:t>
            </a:r>
          </a:p>
          <a:p>
            <a:pPr marL="514350" indent="-514350">
              <a:buAutoNum type="alphaUcParenR"/>
            </a:pPr>
            <a:r>
              <a:rPr lang="es-ES" dirty="0"/>
              <a:t>En materia de Derecho Mercantil no existen normas protectoras artículo 78 Código de Comercio.</a:t>
            </a:r>
          </a:p>
          <a:p>
            <a:pPr marL="0" indent="0">
              <a:buNone/>
            </a:pPr>
            <a:r>
              <a:rPr lang="es-MX" dirty="0"/>
              <a:t>CONVENCION.- 1.- Cada uno se obliga en la manera y t</a:t>
            </a:r>
            <a:r>
              <a:rPr lang="es-ES" dirty="0" err="1"/>
              <a:t>érminos</a:t>
            </a:r>
            <a:r>
              <a:rPr lang="es-ES" dirty="0"/>
              <a:t>.</a:t>
            </a:r>
          </a:p>
          <a:p>
            <a:pPr marL="0" indent="0">
              <a:buNone/>
            </a:pPr>
            <a:r>
              <a:rPr lang="es-ES" dirty="0"/>
              <a:t>2.- Que aparezca quiso obligarse.</a:t>
            </a:r>
          </a:p>
          <a:p>
            <a:pPr marL="0" indent="0">
              <a:buNone/>
            </a:pPr>
            <a:r>
              <a:rPr lang="es-ES" dirty="0"/>
              <a:t>3.- Sin que la validez dependa de las formalidades.</a:t>
            </a:r>
            <a:endParaRPr lang="es-MX" dirty="0"/>
          </a:p>
        </p:txBody>
      </p:sp>
    </p:spTree>
    <p:extLst>
      <p:ext uri="{BB962C8B-B14F-4D97-AF65-F5344CB8AC3E}">
        <p14:creationId xmlns:p14="http://schemas.microsoft.com/office/powerpoint/2010/main" val="383908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539552" y="620688"/>
            <a:ext cx="7239000" cy="4846320"/>
          </a:xfrm>
        </p:spPr>
        <p:txBody>
          <a:bodyPr/>
          <a:lstStyle/>
          <a:p>
            <a:pPr algn="just">
              <a:spcAft>
                <a:spcPts val="1800"/>
              </a:spcAft>
              <a:buNone/>
            </a:pPr>
            <a:r>
              <a:rPr lang="es-ES" dirty="0">
                <a:latin typeface="Times New Roman" panose="02020603050405020304" pitchFamily="18" charset="0"/>
                <a:cs typeface="Times New Roman" panose="02020603050405020304" pitchFamily="18" charset="0"/>
              </a:rPr>
              <a:t>POR EL SUJETO.</a:t>
            </a:r>
            <a:endParaRPr lang="es-ES_tradnl" dirty="0">
              <a:latin typeface="Times New Roman" panose="02020603050405020304" pitchFamily="18" charset="0"/>
              <a:cs typeface="Times New Roman" panose="02020603050405020304" pitchFamily="18" charset="0"/>
            </a:endParaRPr>
          </a:p>
          <a:p>
            <a:pPr algn="just">
              <a:spcAft>
                <a:spcPts val="1800"/>
              </a:spcAft>
            </a:pPr>
            <a:r>
              <a:rPr lang="es-ES" dirty="0">
                <a:latin typeface="Times New Roman" panose="02020603050405020304" pitchFamily="18" charset="0"/>
                <a:cs typeface="Times New Roman" panose="02020603050405020304" pitchFamily="18" charset="0"/>
              </a:rPr>
              <a:t>FRACCIÓN XXI. Diferencia entre las obligaciones de comerciantes y banqueros.</a:t>
            </a:r>
            <a:endParaRPr lang="es-ES_tradnl" dirty="0">
              <a:latin typeface="Times New Roman" panose="02020603050405020304" pitchFamily="18" charset="0"/>
              <a:cs typeface="Times New Roman" panose="02020603050405020304" pitchFamily="18" charset="0"/>
            </a:endParaRPr>
          </a:p>
          <a:p>
            <a:pPr algn="just">
              <a:spcAft>
                <a:spcPts val="1800"/>
              </a:spcAft>
            </a:pPr>
            <a:r>
              <a:rPr lang="es-ES" dirty="0">
                <a:latin typeface="Times New Roman" panose="02020603050405020304" pitchFamily="18" charset="0"/>
                <a:cs typeface="Times New Roman" panose="02020603050405020304" pitchFamily="18" charset="0"/>
              </a:rPr>
              <a:t>FRACCIÓN XXII. Contratos y obligaciones de los empleados de los comerciantes.</a:t>
            </a:r>
            <a:endParaRPr lang="es-ES_tradnl" dirty="0">
              <a:latin typeface="Times New Roman" panose="02020603050405020304" pitchFamily="18" charset="0"/>
              <a:cs typeface="Times New Roman" panose="02020603050405020304" pitchFamily="18" charset="0"/>
            </a:endParaRPr>
          </a:p>
          <a:p>
            <a:pPr algn="just">
              <a:spcAft>
                <a:spcPts val="1800"/>
              </a:spcAft>
            </a:pPr>
            <a:r>
              <a:rPr lang="es-ES" dirty="0">
                <a:latin typeface="Times New Roman" panose="02020603050405020304" pitchFamily="18" charset="0"/>
                <a:cs typeface="Times New Roman" panose="02020603050405020304" pitchFamily="18" charset="0"/>
              </a:rPr>
              <a:t>FRACCIÓN XIII. Enajenación del producto respecto de una finca o cultivo.</a:t>
            </a:r>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812297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9392"/>
            <a:ext cx="7239000" cy="1143000"/>
          </a:xfrm>
        </p:spPr>
        <p:txBody>
          <a:bodyPr/>
          <a:lstStyle/>
          <a:p>
            <a:r>
              <a:rPr lang="es-ES_tradnl" dirty="0"/>
              <a:t>ACCESORIOS O CONEXOS.</a:t>
            </a:r>
          </a:p>
        </p:txBody>
      </p:sp>
      <p:sp>
        <p:nvSpPr>
          <p:cNvPr id="3" name="Marcador de contenido 2"/>
          <p:cNvSpPr>
            <a:spLocks noGrp="1"/>
          </p:cNvSpPr>
          <p:nvPr>
            <p:ph sz="quarter" idx="1"/>
          </p:nvPr>
        </p:nvSpPr>
        <p:spPr>
          <a:xfrm>
            <a:off x="467544" y="1484784"/>
            <a:ext cx="7239000" cy="4846320"/>
          </a:xfrm>
        </p:spPr>
        <p:txBody>
          <a:bodyPr/>
          <a:lstStyle/>
          <a:p>
            <a:pPr algn="just">
              <a:spcAft>
                <a:spcPts val="1200"/>
              </a:spcAft>
            </a:pPr>
            <a:r>
              <a:rPr lang="es-ES" dirty="0">
                <a:latin typeface="Times New Roman" panose="02020603050405020304" pitchFamily="18" charset="0"/>
                <a:cs typeface="Times New Roman" panose="02020603050405020304" pitchFamily="18" charset="0"/>
              </a:rPr>
              <a:t>FRACCIÓN XII. Comisión mercantil, medio de celebración de un acto conexo.</a:t>
            </a:r>
            <a:endParaRPr lang="es-ES_tradnl" dirty="0">
              <a:latin typeface="Times New Roman" panose="02020603050405020304" pitchFamily="18" charset="0"/>
              <a:cs typeface="Times New Roman" panose="02020603050405020304" pitchFamily="18" charset="0"/>
            </a:endParaRPr>
          </a:p>
          <a:p>
            <a:pPr algn="just">
              <a:spcAft>
                <a:spcPts val="1200"/>
              </a:spcAft>
            </a:pPr>
            <a:r>
              <a:rPr lang="es-ES" dirty="0">
                <a:latin typeface="Times New Roman" panose="02020603050405020304" pitchFamily="18" charset="0"/>
                <a:cs typeface="Times New Roman" panose="02020603050405020304" pitchFamily="18" charset="0"/>
              </a:rPr>
              <a:t>FRACCIÓN XIII. La mediación.</a:t>
            </a:r>
            <a:endParaRPr lang="es-ES_tradnl" dirty="0">
              <a:latin typeface="Times New Roman" panose="02020603050405020304" pitchFamily="18" charset="0"/>
              <a:cs typeface="Times New Roman" panose="02020603050405020304" pitchFamily="18" charset="0"/>
            </a:endParaRPr>
          </a:p>
          <a:p>
            <a:pPr algn="just">
              <a:spcAft>
                <a:spcPts val="1200"/>
              </a:spcAft>
            </a:pPr>
            <a:r>
              <a:rPr lang="es-ES" dirty="0">
                <a:latin typeface="Times New Roman" panose="02020603050405020304" pitchFamily="18" charset="0"/>
                <a:cs typeface="Times New Roman" panose="02020603050405020304" pitchFamily="18" charset="0"/>
              </a:rPr>
              <a:t>FRACCIÓN XVII. Depósito, cosa de comercio.</a:t>
            </a:r>
            <a:endParaRPr lang="es-ES_tradnl" dirty="0">
              <a:latin typeface="Times New Roman" panose="02020603050405020304" pitchFamily="18" charset="0"/>
              <a:cs typeface="Times New Roman" panose="02020603050405020304" pitchFamily="18" charset="0"/>
            </a:endParaRPr>
          </a:p>
          <a:p>
            <a:pPr algn="just">
              <a:spcAft>
                <a:spcPts val="1200"/>
              </a:spcAft>
            </a:pPr>
            <a:r>
              <a:rPr lang="es-ES" dirty="0">
                <a:latin typeface="Times New Roman" panose="02020603050405020304" pitchFamily="18" charset="0"/>
                <a:cs typeface="Times New Roman" panose="02020603050405020304" pitchFamily="18" charset="0"/>
              </a:rPr>
              <a:t>FRACCIÓN XXIV. Operaciones contenidas en la Ley de Títulos y Operaciones de Crédito.</a:t>
            </a:r>
            <a:endParaRPr lang="es-ES_tradnl" dirty="0">
              <a:latin typeface="Times New Roman" panose="02020603050405020304" pitchFamily="18" charset="0"/>
              <a:cs typeface="Times New Roman" panose="02020603050405020304" pitchFamily="18" charset="0"/>
            </a:endParaRPr>
          </a:p>
          <a:p>
            <a:pPr algn="just">
              <a:spcAft>
                <a:spcPts val="1200"/>
              </a:spcAft>
            </a:pPr>
            <a:r>
              <a:rPr lang="es-ES" dirty="0">
                <a:latin typeface="Times New Roman" panose="02020603050405020304" pitchFamily="18" charset="0"/>
                <a:cs typeface="Times New Roman" panose="02020603050405020304" pitchFamily="18" charset="0"/>
              </a:rPr>
              <a:t>FRACCIÓN XV. Aquellas de naturaleza análoga de lo mercantil.</a:t>
            </a:r>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947737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611560" y="692696"/>
            <a:ext cx="7239000" cy="4846320"/>
          </a:xfrm>
        </p:spPr>
        <p:txBody>
          <a:bodyPr>
            <a:normAutofit lnSpcReduction="10000"/>
          </a:bodyPr>
          <a:lstStyle/>
          <a:p>
            <a:pPr algn="just">
              <a:spcAft>
                <a:spcPts val="1200"/>
              </a:spcAft>
              <a:buNone/>
            </a:pPr>
            <a:r>
              <a:rPr lang="es-ES" b="1" dirty="0">
                <a:latin typeface="Times New Roman" panose="02020603050405020304" pitchFamily="18" charset="0"/>
                <a:cs typeface="Times New Roman" panose="02020603050405020304" pitchFamily="18" charset="0"/>
              </a:rPr>
              <a:t>	ARTÍCULO 76 Código de Comercio: </a:t>
            </a:r>
            <a:r>
              <a:rPr lang="es-ES" dirty="0">
                <a:latin typeface="Times New Roman" panose="02020603050405020304" pitchFamily="18" charset="0"/>
                <a:cs typeface="Times New Roman" panose="02020603050405020304" pitchFamily="18" charset="0"/>
              </a:rPr>
              <a:t>No son actos de comercio los que haga el comerciante destinados a:</a:t>
            </a:r>
            <a:endParaRPr lang="es-ES_tradnl" dirty="0">
              <a:latin typeface="Times New Roman" panose="02020603050405020304" pitchFamily="18" charset="0"/>
              <a:cs typeface="Times New Roman" panose="02020603050405020304" pitchFamily="18" charset="0"/>
            </a:endParaRPr>
          </a:p>
          <a:p>
            <a:pPr algn="just">
              <a:spcAft>
                <a:spcPts val="1200"/>
              </a:spcAft>
              <a:buNone/>
            </a:pPr>
            <a:r>
              <a:rPr lang="es-ES" dirty="0">
                <a:latin typeface="Times New Roman" panose="02020603050405020304" pitchFamily="18" charset="0"/>
                <a:cs typeface="Times New Roman" panose="02020603050405020304" pitchFamily="18" charset="0"/>
              </a:rPr>
              <a:t>	-	Compra de artículos o mercaderías para su uso o consumo.</a:t>
            </a:r>
            <a:endParaRPr lang="es-ES_tradnl" dirty="0">
              <a:latin typeface="Times New Roman" panose="02020603050405020304" pitchFamily="18" charset="0"/>
              <a:cs typeface="Times New Roman" panose="02020603050405020304" pitchFamily="18" charset="0"/>
            </a:endParaRPr>
          </a:p>
          <a:p>
            <a:pPr algn="just">
              <a:spcAft>
                <a:spcPts val="1200"/>
              </a:spcAft>
              <a:buNone/>
            </a:pPr>
            <a:r>
              <a:rPr lang="es-ES" dirty="0">
                <a:latin typeface="Times New Roman" panose="02020603050405020304" pitchFamily="18" charset="0"/>
                <a:cs typeface="Times New Roman" panose="02020603050405020304" pitchFamily="18" charset="0"/>
              </a:rPr>
              <a:t>	-	Destinados para la familia.</a:t>
            </a:r>
            <a:endParaRPr lang="es-ES_tradnl" dirty="0">
              <a:latin typeface="Times New Roman" panose="02020603050405020304" pitchFamily="18" charset="0"/>
              <a:cs typeface="Times New Roman" panose="02020603050405020304" pitchFamily="18" charset="0"/>
            </a:endParaRPr>
          </a:p>
          <a:p>
            <a:pPr algn="just">
              <a:spcAft>
                <a:spcPts val="1200"/>
              </a:spcAft>
              <a:buNone/>
            </a:pPr>
            <a:r>
              <a:rPr lang="es-ES" dirty="0">
                <a:latin typeface="Times New Roman" panose="02020603050405020304" pitchFamily="18" charset="0"/>
                <a:cs typeface="Times New Roman" panose="02020603050405020304" pitchFamily="18" charset="0"/>
              </a:rPr>
              <a:t>	Así como: </a:t>
            </a:r>
            <a:endParaRPr lang="es-ES_tradnl" dirty="0">
              <a:latin typeface="Times New Roman" panose="02020603050405020304" pitchFamily="18" charset="0"/>
              <a:cs typeface="Times New Roman" panose="02020603050405020304" pitchFamily="18" charset="0"/>
            </a:endParaRPr>
          </a:p>
          <a:p>
            <a:pPr algn="just">
              <a:spcAft>
                <a:spcPts val="1200"/>
              </a:spcAft>
              <a:buNone/>
            </a:pPr>
            <a:r>
              <a:rPr lang="es-ES" dirty="0">
                <a:latin typeface="Times New Roman" panose="02020603050405020304" pitchFamily="18" charset="0"/>
                <a:cs typeface="Times New Roman" panose="02020603050405020304" pitchFamily="18" charset="0"/>
              </a:rPr>
              <a:t>	-	Las reventas hechas por obreros, cuando ellas fueren consecuencia natural de la práctica de su oficio.</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4885468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7239000" cy="1143000"/>
          </a:xfrm>
        </p:spPr>
        <p:txBody>
          <a:bodyPr/>
          <a:lstStyle/>
          <a:p>
            <a:r>
              <a:rPr lang="es-ES_tradnl" dirty="0"/>
              <a:t>COMPRA-VENTA MERCANTIL.</a:t>
            </a:r>
          </a:p>
        </p:txBody>
      </p:sp>
      <p:sp>
        <p:nvSpPr>
          <p:cNvPr id="3" name="Marcador de contenido 2"/>
          <p:cNvSpPr>
            <a:spLocks noGrp="1"/>
          </p:cNvSpPr>
          <p:nvPr>
            <p:ph sz="quarter" idx="1"/>
          </p:nvPr>
        </p:nvSpPr>
        <p:spPr>
          <a:xfrm>
            <a:off x="107504" y="1340768"/>
            <a:ext cx="8136904" cy="5328592"/>
          </a:xfrm>
        </p:spPr>
        <p:txBody>
          <a:bodyPr>
            <a:normAutofit fontScale="70000" lnSpcReduction="20000"/>
          </a:bodyPr>
          <a:lstStyle/>
          <a:p>
            <a:pPr algn="just">
              <a:buNone/>
            </a:pPr>
            <a:r>
              <a:rPr lang="es-ES" b="1" dirty="0">
                <a:latin typeface="Times New Roman" panose="02020603050405020304" pitchFamily="18" charset="0"/>
                <a:cs typeface="Times New Roman" panose="02020603050405020304" pitchFamily="18" charset="0"/>
              </a:rPr>
              <a:t>Código de Comercio,  Artículo 371: </a:t>
            </a:r>
            <a:r>
              <a:rPr lang="es-ES" dirty="0">
                <a:latin typeface="Times New Roman" panose="02020603050405020304" pitchFamily="18" charset="0"/>
                <a:cs typeface="Times New Roman" panose="02020603050405020304" pitchFamily="18" charset="0"/>
              </a:rPr>
              <a:t>Serán mercantiles las compraventas a las que este código les da tal carácter, y a todas las que se hagan con el objeto directo y preferente de traficar.</a:t>
            </a:r>
          </a:p>
          <a:p>
            <a:pPr algn="just">
              <a:buNone/>
            </a:pP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Uno de los contratantes de obliga a transferir la propiedad de una cosa o de un derecho y el otro a su vez se obliga a pagar de ellos un precio cierto y en dinero.</a:t>
            </a:r>
          </a:p>
          <a:p>
            <a:pPr algn="just"/>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a:p>
            <a:pPr algn="just">
              <a:buNone/>
            </a:pPr>
            <a:r>
              <a:rPr lang="es-ES" dirty="0">
                <a:latin typeface="Times New Roman" panose="02020603050405020304" pitchFamily="18" charset="0"/>
                <a:cs typeface="Times New Roman" panose="02020603050405020304" pitchFamily="18" charset="0"/>
              </a:rPr>
              <a:t>ELEMENTOS DE EXISTENCIA Y ELEMENTOS DE VALIDEZ</a:t>
            </a:r>
            <a:endParaRPr lang="es-ES_tradnl" dirty="0">
              <a:latin typeface="Times New Roman" panose="02020603050405020304" pitchFamily="18" charset="0"/>
              <a:cs typeface="Times New Roman" panose="02020603050405020304" pitchFamily="18" charset="0"/>
            </a:endParaRPr>
          </a:p>
          <a:p>
            <a:pPr algn="just">
              <a:spcAft>
                <a:spcPts val="600"/>
              </a:spcAft>
              <a:buNone/>
            </a:pPr>
            <a:r>
              <a:rPr lang="es-ES" dirty="0">
                <a:latin typeface="Times New Roman" panose="02020603050405020304" pitchFamily="18" charset="0"/>
                <a:cs typeface="Times New Roman" panose="02020603050405020304" pitchFamily="18" charset="0"/>
              </a:rPr>
              <a:t>-Consentimiento, regla general (acuerdo de voluntades con su efecto traslativo y pagar el precio).</a:t>
            </a:r>
            <a:endParaRPr lang="es-ES_tradnl" dirty="0">
              <a:latin typeface="Times New Roman" panose="02020603050405020304" pitchFamily="18" charset="0"/>
              <a:cs typeface="Times New Roman" panose="02020603050405020304" pitchFamily="18" charset="0"/>
            </a:endParaRPr>
          </a:p>
          <a:p>
            <a:pPr algn="just">
              <a:spcAft>
                <a:spcPts val="600"/>
              </a:spcAft>
              <a:buNone/>
            </a:pPr>
            <a:r>
              <a:rPr lang="es-ES" dirty="0">
                <a:latin typeface="Times New Roman" panose="02020603050405020304" pitchFamily="18" charset="0"/>
                <a:cs typeface="Times New Roman" panose="02020603050405020304" pitchFamily="18" charset="0"/>
              </a:rPr>
              <a:t>-Objeto (la cosa respecto de la obligación del vendedor y el precio respecto de la obligación del comprador).</a:t>
            </a:r>
            <a:endParaRPr lang="es-ES_tradnl" dirty="0">
              <a:latin typeface="Times New Roman" panose="02020603050405020304" pitchFamily="18" charset="0"/>
              <a:cs typeface="Times New Roman" panose="02020603050405020304" pitchFamily="18" charset="0"/>
            </a:endParaRPr>
          </a:p>
          <a:p>
            <a:pPr algn="just">
              <a:spcAft>
                <a:spcPts val="600"/>
              </a:spcAft>
              <a:buNone/>
            </a:pPr>
            <a:r>
              <a:rPr lang="es-ES" dirty="0">
                <a:latin typeface="Times New Roman" panose="02020603050405020304" pitchFamily="18" charset="0"/>
                <a:cs typeface="Times New Roman" panose="02020603050405020304" pitchFamily="18" charset="0"/>
              </a:rPr>
              <a:t>-Existir en la naturaleza, ser determinada, o determinable y dentro del comercio.</a:t>
            </a:r>
            <a:endParaRPr lang="es-ES_tradnl" dirty="0">
              <a:latin typeface="Times New Roman" panose="02020603050405020304" pitchFamily="18" charset="0"/>
              <a:cs typeface="Times New Roman" panose="02020603050405020304" pitchFamily="18" charset="0"/>
            </a:endParaRPr>
          </a:p>
          <a:p>
            <a:pPr algn="just">
              <a:spcAft>
                <a:spcPts val="600"/>
              </a:spcAft>
            </a:pPr>
            <a:r>
              <a:rPr lang="es-ES" dirty="0">
                <a:latin typeface="Times New Roman" panose="02020603050405020304" pitchFamily="18" charset="0"/>
                <a:cs typeface="Times New Roman" panose="02020603050405020304" pitchFamily="18" charset="0"/>
              </a:rPr>
              <a:t>Determinada: Aquella que puede identificarse en su individualidad. </a:t>
            </a:r>
            <a:endParaRPr lang="es-ES_tradnl" dirty="0">
              <a:latin typeface="Times New Roman" panose="02020603050405020304" pitchFamily="18" charset="0"/>
              <a:cs typeface="Times New Roman" panose="02020603050405020304" pitchFamily="18" charset="0"/>
            </a:endParaRPr>
          </a:p>
          <a:p>
            <a:pPr algn="just">
              <a:spcAft>
                <a:spcPts val="600"/>
              </a:spcAft>
            </a:pPr>
            <a:r>
              <a:rPr lang="es-ES" dirty="0">
                <a:latin typeface="Times New Roman" panose="02020603050405020304" pitchFamily="18" charset="0"/>
                <a:cs typeface="Times New Roman" panose="02020603050405020304" pitchFamily="18" charset="0"/>
              </a:rPr>
              <a:t>Determinable: en cuanto su especie, limitación al género, cantidad y calidad.</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452320" y="5669323"/>
            <a:ext cx="672148" cy="1180356"/>
          </a:xfrm>
          <a:prstGeom prst="rect">
            <a:avLst/>
          </a:prstGeom>
          <a:noFill/>
          <a:ln w="9525">
            <a:noFill/>
            <a:miter lim="800000"/>
            <a:headEnd/>
            <a:tailEnd/>
          </a:ln>
        </p:spPr>
      </p:pic>
    </p:spTree>
    <p:extLst>
      <p:ext uri="{BB962C8B-B14F-4D97-AF65-F5344CB8AC3E}">
        <p14:creationId xmlns:p14="http://schemas.microsoft.com/office/powerpoint/2010/main" val="4112491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7239000" cy="626328"/>
          </a:xfrm>
        </p:spPr>
        <p:txBody>
          <a:bodyPr>
            <a:normAutofit fontScale="90000"/>
          </a:bodyPr>
          <a:lstStyle/>
          <a:p>
            <a:r>
              <a:rPr lang="es-ES_tradnl" dirty="0"/>
              <a:t>OBLIGACIONES DEL COMPRADOR</a:t>
            </a:r>
          </a:p>
        </p:txBody>
      </p:sp>
      <p:sp>
        <p:nvSpPr>
          <p:cNvPr id="3" name="Marcador de contenido 2"/>
          <p:cNvSpPr>
            <a:spLocks noGrp="1"/>
          </p:cNvSpPr>
          <p:nvPr>
            <p:ph sz="quarter" idx="1"/>
          </p:nvPr>
        </p:nvSpPr>
        <p:spPr>
          <a:xfrm>
            <a:off x="12010" y="1268760"/>
            <a:ext cx="8160390" cy="5112568"/>
          </a:xfrm>
        </p:spPr>
        <p:txBody>
          <a:bodyPr>
            <a:normAutofit fontScale="62500" lnSpcReduction="20000"/>
          </a:bodyPr>
          <a:lstStyle/>
          <a:p>
            <a:pPr algn="just">
              <a:buNone/>
            </a:pPr>
            <a:r>
              <a:rPr lang="es-ES" sz="3800" dirty="0">
                <a:latin typeface="Times New Roman" panose="02020603050405020304" pitchFamily="18" charset="0"/>
                <a:cs typeface="Times New Roman" panose="02020603050405020304" pitchFamily="18" charset="0"/>
              </a:rPr>
              <a:t>1.- Transmitir la propiedad de la cosa o la titularidad del derecho.</a:t>
            </a:r>
          </a:p>
          <a:p>
            <a:pPr algn="just">
              <a:buNone/>
            </a:pPr>
            <a:endParaRPr lang="es-ES_tradnl" sz="3400" dirty="0">
              <a:latin typeface="Times New Roman" panose="02020603050405020304" pitchFamily="18" charset="0"/>
              <a:cs typeface="Times New Roman" panose="02020603050405020304" pitchFamily="18" charset="0"/>
            </a:endParaRPr>
          </a:p>
          <a:p>
            <a:pPr algn="just">
              <a:spcAft>
                <a:spcPts val="600"/>
              </a:spcAft>
              <a:buNone/>
            </a:pPr>
            <a:r>
              <a:rPr lang="es-ES" sz="3800" dirty="0">
                <a:latin typeface="Times New Roman" panose="02020603050405020304" pitchFamily="18" charset="0"/>
                <a:cs typeface="Times New Roman" panose="02020603050405020304" pitchFamily="18" charset="0"/>
              </a:rPr>
              <a:t>EXCEPCIONES</a:t>
            </a:r>
            <a:endParaRPr lang="es-ES_tradnl" sz="3800" dirty="0">
              <a:latin typeface="Times New Roman" panose="02020603050405020304" pitchFamily="18" charset="0"/>
              <a:cs typeface="Times New Roman" panose="02020603050405020304" pitchFamily="18" charset="0"/>
            </a:endParaRPr>
          </a:p>
          <a:p>
            <a:pPr algn="just">
              <a:spcAft>
                <a:spcPts val="600"/>
              </a:spcAft>
              <a:buNone/>
            </a:pPr>
            <a:r>
              <a:rPr lang="es-ES" sz="3800" dirty="0">
                <a:latin typeface="Times New Roman" panose="02020603050405020304" pitchFamily="18" charset="0"/>
                <a:cs typeface="Times New Roman" panose="02020603050405020304" pitchFamily="18" charset="0"/>
              </a:rPr>
              <a:t>-	Compraventa de cosa no cierta ni determinada.</a:t>
            </a:r>
          </a:p>
          <a:p>
            <a:pPr algn="just">
              <a:spcAft>
                <a:spcPts val="600"/>
              </a:spcAft>
              <a:buNone/>
            </a:pPr>
            <a:r>
              <a:rPr lang="es-ES" sz="3800" dirty="0">
                <a:latin typeface="Times New Roman" panose="02020603050405020304" pitchFamily="18" charset="0"/>
                <a:cs typeface="Times New Roman" panose="02020603050405020304" pitchFamily="18" charset="0"/>
              </a:rPr>
              <a:t>-	Compraventa de cosas futuras, aún no existen.</a:t>
            </a:r>
            <a:endParaRPr lang="es-ES_tradnl" sz="3800" dirty="0">
              <a:latin typeface="Times New Roman" panose="02020603050405020304" pitchFamily="18" charset="0"/>
              <a:cs typeface="Times New Roman" panose="02020603050405020304" pitchFamily="18" charset="0"/>
            </a:endParaRPr>
          </a:p>
          <a:p>
            <a:pPr algn="just">
              <a:spcAft>
                <a:spcPts val="600"/>
              </a:spcAft>
              <a:buNone/>
            </a:pPr>
            <a:r>
              <a:rPr lang="es-ES" sz="3800" dirty="0">
                <a:latin typeface="Times New Roman" panose="02020603050405020304" pitchFamily="18" charset="0"/>
                <a:cs typeface="Times New Roman" panose="02020603050405020304" pitchFamily="18" charset="0"/>
              </a:rPr>
              <a:t>-	Compraventa de ensayos o al gusto (gustar, precisar y medir).</a:t>
            </a:r>
            <a:endParaRPr lang="es-ES_tradnl" sz="3800" dirty="0">
              <a:latin typeface="Times New Roman" panose="02020603050405020304" pitchFamily="18" charset="0"/>
              <a:cs typeface="Times New Roman" panose="02020603050405020304" pitchFamily="18" charset="0"/>
            </a:endParaRPr>
          </a:p>
          <a:p>
            <a:pPr algn="just">
              <a:spcAft>
                <a:spcPts val="600"/>
              </a:spcAft>
              <a:buNone/>
            </a:pPr>
            <a:r>
              <a:rPr lang="es-ES" sz="3800" dirty="0">
                <a:latin typeface="Times New Roman" panose="02020603050405020304" pitchFamily="18" charset="0"/>
                <a:cs typeface="Times New Roman" panose="02020603050405020304" pitchFamily="18" charset="0"/>
              </a:rPr>
              <a:t>-	Plazo o condición, sobrevenida con contrato en la transmisión de propiedad (reserva de dominio).</a:t>
            </a:r>
            <a:endParaRPr lang="es-ES_tradnl" sz="3800" dirty="0">
              <a:latin typeface="Times New Roman" panose="02020603050405020304" pitchFamily="18" charset="0"/>
              <a:cs typeface="Times New Roman" panose="02020603050405020304" pitchFamily="18" charset="0"/>
            </a:endParaRPr>
          </a:p>
          <a:p>
            <a:pPr algn="just">
              <a:spcAft>
                <a:spcPts val="600"/>
              </a:spcAft>
              <a:buNone/>
            </a:pPr>
            <a:r>
              <a:rPr lang="es-ES" sz="3800" dirty="0">
                <a:latin typeface="Times New Roman" panose="02020603050405020304" pitchFamily="18" charset="0"/>
                <a:cs typeface="Times New Roman" panose="02020603050405020304" pitchFamily="18" charset="0"/>
              </a:rPr>
              <a:t>-	Títulos de crédito al portador (compraventa real, entrega material).</a:t>
            </a:r>
          </a:p>
          <a:p>
            <a:pPr algn="just">
              <a:spcAft>
                <a:spcPts val="600"/>
              </a:spcAft>
              <a:buNone/>
            </a:pPr>
            <a:endParaRPr lang="es-ES_tradnl" sz="3800" dirty="0">
              <a:latin typeface="Times New Roman" panose="02020603050405020304" pitchFamily="18" charset="0"/>
              <a:cs typeface="Times New Roman" panose="02020603050405020304" pitchFamily="18" charset="0"/>
            </a:endParaRPr>
          </a:p>
          <a:p>
            <a:pPr algn="just">
              <a:buNone/>
            </a:pPr>
            <a:r>
              <a:rPr lang="es-ES" sz="3800" dirty="0">
                <a:latin typeface="Times New Roman" panose="02020603050405020304" pitchFamily="18" charset="0"/>
                <a:cs typeface="Times New Roman" panose="02020603050405020304" pitchFamily="18" charset="0"/>
              </a:rPr>
              <a:t>2.- Conservar la cosa: el vendedor tendrá las obligaciones de un depositario.</a:t>
            </a:r>
          </a:p>
          <a:p>
            <a:pPr algn="just">
              <a:buNone/>
            </a:pPr>
            <a:endParaRPr lang="es-ES_tradnl" sz="3200"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891154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0" y="476672"/>
            <a:ext cx="8172400" cy="5760640"/>
          </a:xfrm>
        </p:spPr>
        <p:txBody>
          <a:bodyPr>
            <a:normAutofit fontScale="77500" lnSpcReduction="20000"/>
          </a:bodyPr>
          <a:lstStyle/>
          <a:p>
            <a:pPr algn="just">
              <a:buNone/>
            </a:pPr>
            <a:endParaRPr lang="es-ES_tradnl" dirty="0">
              <a:latin typeface="Times New Roman" panose="02020603050405020304" pitchFamily="18" charset="0"/>
              <a:cs typeface="Times New Roman" panose="02020603050405020304" pitchFamily="18" charset="0"/>
            </a:endParaRPr>
          </a:p>
          <a:p>
            <a:pPr algn="just">
              <a:buNone/>
            </a:pPr>
            <a:r>
              <a:rPr lang="es-ES" sz="3100" dirty="0">
                <a:latin typeface="Times New Roman" panose="02020603050405020304" pitchFamily="18" charset="0"/>
                <a:cs typeface="Times New Roman" panose="02020603050405020304" pitchFamily="18" charset="0"/>
              </a:rPr>
              <a:t>3.- Entregar al comprador la cosa (entrega real, virtual y jurídica)</a:t>
            </a:r>
            <a:endParaRPr lang="es-ES_tradnl" sz="3100" dirty="0">
              <a:latin typeface="Times New Roman" panose="02020603050405020304" pitchFamily="18" charset="0"/>
              <a:cs typeface="Times New Roman" panose="02020603050405020304" pitchFamily="18" charset="0"/>
            </a:endParaRPr>
          </a:p>
          <a:p>
            <a:pPr algn="just"/>
            <a:r>
              <a:rPr lang="es-ES" sz="3100" dirty="0">
                <a:latin typeface="Times New Roman" panose="02020603050405020304" pitchFamily="18" charset="0"/>
                <a:cs typeface="Times New Roman" panose="02020603050405020304" pitchFamily="18" charset="0"/>
              </a:rPr>
              <a:t>Real: material o título de un derecho.</a:t>
            </a:r>
            <a:endParaRPr lang="es-ES_tradnl" sz="3100" dirty="0">
              <a:latin typeface="Times New Roman" panose="02020603050405020304" pitchFamily="18" charset="0"/>
              <a:cs typeface="Times New Roman" panose="02020603050405020304" pitchFamily="18" charset="0"/>
            </a:endParaRPr>
          </a:p>
          <a:p>
            <a:pPr algn="just"/>
            <a:r>
              <a:rPr lang="es-ES" sz="3100" dirty="0">
                <a:latin typeface="Times New Roman" panose="02020603050405020304" pitchFamily="18" charset="0"/>
                <a:cs typeface="Times New Roman" panose="02020603050405020304" pitchFamily="18" charset="0"/>
              </a:rPr>
              <a:t>Jurídica: aún sin la entrega material, la ley la da por recibida (ej: prenda cuando queda en poder de un tercero).</a:t>
            </a:r>
            <a:endParaRPr lang="es-ES_tradnl" sz="3100" dirty="0">
              <a:latin typeface="Times New Roman" panose="02020603050405020304" pitchFamily="18" charset="0"/>
              <a:cs typeface="Times New Roman" panose="02020603050405020304" pitchFamily="18" charset="0"/>
            </a:endParaRPr>
          </a:p>
          <a:p>
            <a:pPr algn="just"/>
            <a:r>
              <a:rPr lang="es-ES" sz="3100" dirty="0">
                <a:latin typeface="Times New Roman" panose="02020603050405020304" pitchFamily="18" charset="0"/>
                <a:cs typeface="Times New Roman" panose="02020603050405020304" pitchFamily="18" charset="0"/>
              </a:rPr>
              <a:t>Virtual: en el momento en que el comprador acepte que las cosas vendidas han quedado a su disposición Ej: entrega de las llaves de una casa.</a:t>
            </a:r>
          </a:p>
          <a:p>
            <a:pPr algn="just"/>
            <a:endParaRPr lang="es-ES" sz="2800" dirty="0">
              <a:latin typeface="Times New Roman" panose="02020603050405020304" pitchFamily="18" charset="0"/>
              <a:cs typeface="Times New Roman" panose="02020603050405020304" pitchFamily="18" charset="0"/>
            </a:endParaRPr>
          </a:p>
          <a:p>
            <a:pPr algn="just">
              <a:buNone/>
            </a:pPr>
            <a:r>
              <a:rPr lang="es-ES" sz="3100" dirty="0">
                <a:latin typeface="Times New Roman" panose="02020603050405020304" pitchFamily="18" charset="0"/>
                <a:cs typeface="Times New Roman" panose="02020603050405020304" pitchFamily="18" charset="0"/>
              </a:rPr>
              <a:t>4.- Garantizar las calidad de la cosa.</a:t>
            </a:r>
          </a:p>
          <a:p>
            <a:pPr algn="just">
              <a:buNone/>
            </a:pPr>
            <a:endParaRPr lang="es-ES_tradnl" sz="2800" dirty="0">
              <a:latin typeface="Times New Roman" panose="02020603050405020304" pitchFamily="18" charset="0"/>
              <a:cs typeface="Times New Roman" panose="02020603050405020304" pitchFamily="18" charset="0"/>
            </a:endParaRPr>
          </a:p>
          <a:p>
            <a:pPr algn="just">
              <a:buNone/>
            </a:pPr>
            <a:r>
              <a:rPr lang="es-ES" sz="3100" dirty="0">
                <a:latin typeface="Times New Roman" panose="02020603050405020304" pitchFamily="18" charset="0"/>
                <a:cs typeface="Times New Roman" panose="02020603050405020304" pitchFamily="18" charset="0"/>
              </a:rPr>
              <a:t>5.- Prestar evicción, así como pagar por mitades la escrituración (salvo convenio en contrario).</a:t>
            </a:r>
          </a:p>
          <a:p>
            <a:pPr algn="just">
              <a:buNone/>
            </a:pPr>
            <a:endParaRPr lang="es-ES_tradnl" sz="2800" dirty="0">
              <a:latin typeface="Times New Roman" panose="02020603050405020304" pitchFamily="18" charset="0"/>
              <a:cs typeface="Times New Roman" panose="02020603050405020304" pitchFamily="18" charset="0"/>
            </a:endParaRPr>
          </a:p>
          <a:p>
            <a:pPr algn="just"/>
            <a:r>
              <a:rPr lang="es-ES" sz="3100" dirty="0">
                <a:latin typeface="Times New Roman" panose="02020603050405020304" pitchFamily="18" charset="0"/>
                <a:cs typeface="Times New Roman" panose="02020603050405020304" pitchFamily="18" charset="0"/>
              </a:rPr>
              <a:t>Evicción: cuando el que adquirió alguna cosa, fuere pirvado del todo o parte de ella, por sentencia que cause ejecutoria, en razón de algún derecho anterior a la adquisición.</a:t>
            </a:r>
            <a:endParaRPr lang="es-ES_tradnl" sz="31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30652488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7239000" cy="770344"/>
          </a:xfrm>
        </p:spPr>
        <p:txBody>
          <a:bodyPr/>
          <a:lstStyle/>
          <a:p>
            <a:pPr algn="ctr"/>
            <a:r>
              <a:rPr lang="es-ES_tradnl" dirty="0"/>
              <a:t>ÉPOCA DE ENTREGA.</a:t>
            </a:r>
          </a:p>
        </p:txBody>
      </p:sp>
      <p:sp>
        <p:nvSpPr>
          <p:cNvPr id="3" name="Marcador de contenido 2"/>
          <p:cNvSpPr>
            <a:spLocks noGrp="1"/>
          </p:cNvSpPr>
          <p:nvPr>
            <p:ph sz="quarter" idx="1"/>
          </p:nvPr>
        </p:nvSpPr>
        <p:spPr>
          <a:xfrm>
            <a:off x="457200" y="1340768"/>
            <a:ext cx="7239000" cy="5114968"/>
          </a:xfrm>
        </p:spPr>
        <p:txBody>
          <a:bodyPr>
            <a:normAutofit/>
          </a:bodyPr>
          <a:lstStyle/>
          <a:p>
            <a:pPr marL="514350" indent="-514350" algn="just">
              <a:buAutoNum type="alphaUcParenR"/>
            </a:pPr>
            <a:r>
              <a:rPr lang="es-ES" dirty="0">
                <a:latin typeface="Times New Roman" panose="02020603050405020304" pitchFamily="18" charset="0"/>
                <a:cs typeface="Times New Roman" panose="02020603050405020304" pitchFamily="18" charset="0"/>
              </a:rPr>
              <a:t>En el plazo estipulado en el contrato, si no se hubiere fijado el plazo para su entrega, el vendedor deberá tener a disposición del comprador las mercancías vendidas, dentro de las veinticuatro horas siguientes al contrato.</a:t>
            </a:r>
          </a:p>
          <a:p>
            <a:pPr marL="514350" indent="-514350" algn="just">
              <a:buAutoNum type="alphaUcParenR"/>
            </a:pPr>
            <a:endParaRPr lang="es-ES_tradnl" dirty="0">
              <a:latin typeface="Times New Roman" panose="02020603050405020304" pitchFamily="18" charset="0"/>
              <a:cs typeface="Times New Roman" panose="02020603050405020304" pitchFamily="18" charset="0"/>
            </a:endParaRPr>
          </a:p>
          <a:p>
            <a:pPr marL="514350" indent="-514350" algn="just">
              <a:buAutoNum type="alphaUcParenR" startAt="2"/>
            </a:pPr>
            <a:r>
              <a:rPr lang="es-ES" dirty="0">
                <a:latin typeface="Times New Roman" panose="02020603050405020304" pitchFamily="18" charset="0"/>
                <a:cs typeface="Times New Roman" panose="02020603050405020304" pitchFamily="18" charset="0"/>
              </a:rPr>
              <a:t>Lugar de entrega: en el lugar convenido y si no se hubiere designado, la cosa deberá entregarse en el lugar en donde se encontraba en la época en que se vendió.</a:t>
            </a:r>
          </a:p>
          <a:p>
            <a:pPr algn="just">
              <a:buNone/>
            </a:pPr>
            <a:r>
              <a:rPr lang="es-ES" dirty="0">
                <a:latin typeface="Times New Roman" panose="02020603050405020304" pitchFamily="18" charset="0"/>
                <a:cs typeface="Times New Roman" panose="02020603050405020304" pitchFamily="18" charset="0"/>
              </a:rPr>
              <a:t> </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3276469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7239000" cy="1143000"/>
          </a:xfrm>
        </p:spPr>
        <p:txBody>
          <a:bodyPr>
            <a:normAutofit fontScale="90000"/>
          </a:bodyPr>
          <a:lstStyle/>
          <a:p>
            <a:r>
              <a:rPr lang="es-ES_tradnl" dirty="0"/>
              <a:t>OBLIGACIONES DEL COMPRADOR.</a:t>
            </a:r>
          </a:p>
        </p:txBody>
      </p:sp>
      <p:sp>
        <p:nvSpPr>
          <p:cNvPr id="3" name="Marcador de contenido 2"/>
          <p:cNvSpPr>
            <a:spLocks noGrp="1"/>
          </p:cNvSpPr>
          <p:nvPr>
            <p:ph sz="quarter" idx="1"/>
          </p:nvPr>
        </p:nvSpPr>
        <p:spPr/>
        <p:txBody>
          <a:bodyPr/>
          <a:lstStyle/>
          <a:p>
            <a:pPr marL="514350" indent="-514350" algn="just">
              <a:buAutoNum type="arabicPeriod"/>
            </a:pPr>
            <a:r>
              <a:rPr lang="es-ES" dirty="0">
                <a:latin typeface="Times New Roman" panose="02020603050405020304" pitchFamily="18" charset="0"/>
                <a:cs typeface="Times New Roman" panose="02020603050405020304" pitchFamily="18" charset="0"/>
              </a:rPr>
              <a:t>Pagar el precio cierto, en dinero, justo, real y verdadero convenido. A falta de convenio deberá realizarlo de contado y en la demora, el pago de réditos.</a:t>
            </a:r>
          </a:p>
          <a:p>
            <a:pPr marL="514350" indent="-514350" algn="just">
              <a:buAutoNum type="arabicPeriod" startAt="2"/>
            </a:pPr>
            <a:r>
              <a:rPr lang="es-ES" dirty="0">
                <a:latin typeface="Times New Roman" panose="02020603050405020304" pitchFamily="18" charset="0"/>
                <a:cs typeface="Times New Roman" panose="02020603050405020304" pitchFamily="18" charset="0"/>
              </a:rPr>
              <a:t>Respecto de la época o tiempo:</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-Compraventa a paga anticipado.</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-Compraventa de contado.</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-Compraventa con precio aplazado o al cierre.</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791846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7239000" cy="770344"/>
          </a:xfrm>
        </p:spPr>
        <p:txBody>
          <a:bodyPr/>
          <a:lstStyle/>
          <a:p>
            <a:pPr algn="ctr"/>
            <a:r>
              <a:rPr lang="es-ES_tradnl" dirty="0"/>
              <a:t>DERECHO DE RETENCIÓN.</a:t>
            </a:r>
          </a:p>
        </p:txBody>
      </p:sp>
      <p:sp>
        <p:nvSpPr>
          <p:cNvPr id="3" name="Marcador de contenido 2"/>
          <p:cNvSpPr>
            <a:spLocks noGrp="1"/>
          </p:cNvSpPr>
          <p:nvPr>
            <p:ph sz="quarter" idx="1"/>
          </p:nvPr>
        </p:nvSpPr>
        <p:spPr>
          <a:xfrm>
            <a:off x="467544" y="980728"/>
            <a:ext cx="7239000" cy="5206360"/>
          </a:xfrm>
        </p:spPr>
        <p:txBody>
          <a:bodyPr>
            <a:noAutofit/>
          </a:bodyPr>
          <a:lstStyle/>
          <a:p>
            <a:pPr marL="0" indent="0" algn="just">
              <a:buNone/>
            </a:pPr>
            <a:r>
              <a:rPr lang="es-ES" sz="2400" dirty="0">
                <a:latin typeface="Times New Roman" panose="02020603050405020304" pitchFamily="18" charset="0"/>
                <a:cs typeface="Times New Roman" panose="02020603050405020304" pitchFamily="18" charset="0"/>
              </a:rPr>
              <a:t>El comprador que no ha pagado el precio tiene la facultad de retenerlo, cuando fuere perturbado en su posesión o derecho, o tuviere justo temor podrá suspender el pago a no ser que el vendedor le asegure la posesión de la fianza.  Cuando:</a:t>
            </a:r>
            <a:endParaRPr lang="es-ES_tradnl" sz="2400" dirty="0">
              <a:latin typeface="Times New Roman" panose="02020603050405020304" pitchFamily="18" charset="0"/>
              <a:cs typeface="Times New Roman" panose="02020603050405020304" pitchFamily="18" charset="0"/>
            </a:endParaRPr>
          </a:p>
          <a:p>
            <a:pPr algn="just">
              <a:buNone/>
            </a:pPr>
            <a:r>
              <a:rPr lang="es-ES" sz="2400" dirty="0">
                <a:latin typeface="Times New Roman" panose="02020603050405020304" pitchFamily="18" charset="0"/>
                <a:cs typeface="Times New Roman" panose="02020603050405020304" pitchFamily="18" charset="0"/>
              </a:rPr>
              <a:t>-Compraventa a plazo con espera de precio.</a:t>
            </a:r>
            <a:endParaRPr lang="es-ES_tradnl" sz="2400" dirty="0">
              <a:latin typeface="Times New Roman" panose="02020603050405020304" pitchFamily="18" charset="0"/>
              <a:cs typeface="Times New Roman" panose="02020603050405020304" pitchFamily="18" charset="0"/>
            </a:endParaRPr>
          </a:p>
          <a:p>
            <a:pPr algn="just">
              <a:buNone/>
            </a:pPr>
            <a:r>
              <a:rPr lang="es-ES" sz="2400" dirty="0">
                <a:latin typeface="Times New Roman" panose="02020603050405020304" pitchFamily="18" charset="0"/>
                <a:cs typeface="Times New Roman" panose="02020603050405020304" pitchFamily="18" charset="0"/>
              </a:rPr>
              <a:t>-Perturbada la posesión por causas jurídicas o materiales, acción plenaria, interdictos.</a:t>
            </a:r>
            <a:endParaRPr lang="es-ES_tradnl" sz="2400" dirty="0">
              <a:latin typeface="Times New Roman" panose="02020603050405020304" pitchFamily="18" charset="0"/>
              <a:cs typeface="Times New Roman" panose="02020603050405020304" pitchFamily="18" charset="0"/>
            </a:endParaRPr>
          </a:p>
          <a:p>
            <a:pPr algn="just">
              <a:buNone/>
            </a:pPr>
            <a:r>
              <a:rPr lang="es-ES" sz="2400" dirty="0">
                <a:latin typeface="Times New Roman" panose="02020603050405020304" pitchFamily="18" charset="0"/>
                <a:cs typeface="Times New Roman" panose="02020603050405020304" pitchFamily="18" charset="0"/>
              </a:rPr>
              <a:t>-Justo temor de ser perturbada, reserva de dominio con cláusula recesoria y dada en prenda, ejercicio de acción real.</a:t>
            </a:r>
            <a:endParaRPr lang="es-ES_tradnl" sz="2400" dirty="0">
              <a:latin typeface="Times New Roman" panose="02020603050405020304" pitchFamily="18" charset="0"/>
              <a:cs typeface="Times New Roman" panose="02020603050405020304" pitchFamily="18" charset="0"/>
            </a:endParaRPr>
          </a:p>
          <a:p>
            <a:pPr algn="just">
              <a:buNone/>
            </a:pPr>
            <a:r>
              <a:rPr lang="es-ES" sz="2400" dirty="0">
                <a:latin typeface="Times New Roman" panose="02020603050405020304" pitchFamily="18" charset="0"/>
                <a:cs typeface="Times New Roman" panose="02020603050405020304" pitchFamily="18" charset="0"/>
              </a:rPr>
              <a:t>-El vendedor no le asegure la posesión o fianza.</a:t>
            </a:r>
            <a:endParaRPr lang="es-ES_tradnl" sz="2400" dirty="0">
              <a:latin typeface="Times New Roman" panose="02020603050405020304" pitchFamily="18" charset="0"/>
              <a:cs typeface="Times New Roman" panose="02020603050405020304" pitchFamily="18" charset="0"/>
            </a:endParaRPr>
          </a:p>
          <a:p>
            <a:pPr algn="just">
              <a:buNone/>
            </a:pPr>
            <a:r>
              <a:rPr lang="es-ES" sz="2400" dirty="0">
                <a:latin typeface="Times New Roman" panose="02020603050405020304" pitchFamily="18" charset="0"/>
                <a:cs typeface="Times New Roman" panose="02020603050405020304" pitchFamily="18" charset="0"/>
              </a:rPr>
              <a:t>-Falta de pago en el precio</a:t>
            </a:r>
            <a:endParaRPr lang="es-ES_tradnl" sz="2400" dirty="0">
              <a:latin typeface="Times New Roman" panose="02020603050405020304" pitchFamily="18" charset="0"/>
              <a:cs typeface="Times New Roman" panose="02020603050405020304" pitchFamily="18" charset="0"/>
            </a:endParaRPr>
          </a:p>
          <a:p>
            <a:pPr algn="just"/>
            <a:endParaRPr lang="es-ES_tradnl"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632705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9545"/>
            <a:ext cx="7239000" cy="1143000"/>
          </a:xfrm>
        </p:spPr>
        <p:txBody>
          <a:bodyPr>
            <a:normAutofit fontScale="90000"/>
          </a:bodyPr>
          <a:lstStyle/>
          <a:p>
            <a:pPr algn="ctr"/>
            <a:r>
              <a:rPr lang="es-ES_tradnl" dirty="0"/>
              <a:t>COMPRAVENTA </a:t>
            </a:r>
            <a:r>
              <a:rPr lang="es-ES_tradnl" dirty="0" err="1"/>
              <a:t>INTERNaCIONAL</a:t>
            </a:r>
            <a:r>
              <a:rPr lang="es-ES_tradnl" dirty="0"/>
              <a:t>.</a:t>
            </a:r>
            <a:endParaRPr lang="es-ES" dirty="0"/>
          </a:p>
        </p:txBody>
      </p:sp>
      <p:sp>
        <p:nvSpPr>
          <p:cNvPr id="3" name="Marcador de contenido 2"/>
          <p:cNvSpPr>
            <a:spLocks noGrp="1"/>
          </p:cNvSpPr>
          <p:nvPr>
            <p:ph idx="1"/>
          </p:nvPr>
        </p:nvSpPr>
        <p:spPr>
          <a:xfrm>
            <a:off x="457200" y="1196752"/>
            <a:ext cx="7239000" cy="5258984"/>
          </a:xfrm>
        </p:spPr>
        <p:txBody>
          <a:bodyPr>
            <a:normAutofit fontScale="85000" lnSpcReduction="10000"/>
          </a:bodyPr>
          <a:lstStyle/>
          <a:p>
            <a:pPr marL="0" indent="0" algn="ctr">
              <a:buNone/>
            </a:pPr>
            <a:r>
              <a:rPr lang="es-ES_tradnl" b="1" dirty="0"/>
              <a:t>MODALIDADES DEL CONTRATO  DE COMPRAVENTA INTERNACIONAL POR RAZÓN DE LA ENTREGA DE LAS MERCANCÍAS.</a:t>
            </a:r>
          </a:p>
          <a:p>
            <a:r>
              <a:rPr lang="es-ES_tradnl" dirty="0"/>
              <a:t>Distinción que hace </a:t>
            </a:r>
            <a:r>
              <a:rPr lang="es-ES_tradnl" dirty="0" err="1"/>
              <a:t>Eisemman</a:t>
            </a:r>
            <a:r>
              <a:rPr lang="es-ES_tradnl" dirty="0"/>
              <a:t> entre compraventa con entrega directa  o con entrega indirecta.</a:t>
            </a:r>
          </a:p>
          <a:p>
            <a:pPr marL="0" indent="0">
              <a:buNone/>
            </a:pPr>
            <a:r>
              <a:rPr lang="es-ES_tradnl" dirty="0"/>
              <a:t> </a:t>
            </a:r>
          </a:p>
          <a:p>
            <a:r>
              <a:rPr lang="es-ES_tradnl" u="sng" dirty="0"/>
              <a:t>DIRECTA</a:t>
            </a:r>
            <a:r>
              <a:rPr lang="es-ES_tradnl" dirty="0"/>
              <a:t>: Cuando el vendedor entrega las mercancías al mismo comprador, poniéndolas a su disposición ya sea en el almacén del comprador o en cualquier otro lugar convenido. </a:t>
            </a:r>
          </a:p>
          <a:p>
            <a:pPr marL="0" indent="0">
              <a:buNone/>
            </a:pPr>
            <a:r>
              <a:rPr lang="es-ES_tradnl" dirty="0"/>
              <a:t> </a:t>
            </a:r>
          </a:p>
          <a:p>
            <a:pPr algn="just"/>
            <a:r>
              <a:rPr lang="es-ES_tradnl" u="sng" dirty="0"/>
              <a:t>INDIRECTA</a:t>
            </a:r>
            <a:r>
              <a:rPr lang="es-ES_tradnl" dirty="0"/>
              <a:t>: Cuando el vendedor entrega las mercancías a un </a:t>
            </a:r>
            <a:r>
              <a:rPr lang="es-ES_tradnl" b="1" dirty="0"/>
              <a:t>transportista</a:t>
            </a:r>
            <a:r>
              <a:rPr lang="es-ES_tradnl" dirty="0"/>
              <a:t>, quien las recibe a nombre del comprador, sea el transportista elegido y contratado por el comprador o por el vendedor.</a:t>
            </a:r>
          </a:p>
          <a:p>
            <a:endParaRPr lang="es-ES" dirty="0"/>
          </a:p>
        </p:txBody>
      </p:sp>
    </p:spTree>
    <p:extLst>
      <p:ext uri="{BB962C8B-B14F-4D97-AF65-F5344CB8AC3E}">
        <p14:creationId xmlns:p14="http://schemas.microsoft.com/office/powerpoint/2010/main" val="109779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4DF178-9691-5448-91E4-7F208BFE7C97}"/>
              </a:ext>
            </a:extLst>
          </p:cNvPr>
          <p:cNvSpPr>
            <a:spLocks noGrp="1"/>
          </p:cNvSpPr>
          <p:nvPr>
            <p:ph idx="1"/>
          </p:nvPr>
        </p:nvSpPr>
        <p:spPr>
          <a:xfrm>
            <a:off x="107504" y="188640"/>
            <a:ext cx="7920880" cy="6552728"/>
          </a:xfrm>
        </p:spPr>
        <p:txBody>
          <a:bodyPr>
            <a:normAutofit fontScale="92500" lnSpcReduction="10000"/>
          </a:bodyPr>
          <a:lstStyle/>
          <a:p>
            <a:pPr marL="0" indent="0">
              <a:buNone/>
            </a:pPr>
            <a:r>
              <a:rPr lang="es-MX" b="1" dirty="0"/>
              <a:t>III.- Los códigos de Comercio se dividen en: </a:t>
            </a:r>
            <a:endParaRPr lang="es-MX" dirty="0"/>
          </a:p>
          <a:p>
            <a:pPr marL="0" indent="0">
              <a:buNone/>
            </a:pPr>
            <a:r>
              <a:rPr lang="es-MX" dirty="0"/>
              <a:t>a) Subjetivo.- Describe al comerciante. b) Objetivo.- Habla del acto de comercio. </a:t>
            </a:r>
          </a:p>
          <a:p>
            <a:pPr marL="0" indent="0">
              <a:buNone/>
            </a:pPr>
            <a:r>
              <a:rPr lang="es-MX" dirty="0"/>
              <a:t>DISTINTOS ACTOS DE COMERCIO.</a:t>
            </a:r>
            <a:br>
              <a:rPr lang="es-MX" dirty="0"/>
            </a:br>
            <a:r>
              <a:rPr lang="es-MX" dirty="0"/>
              <a:t>1.- Absolutamente mercantil.</a:t>
            </a:r>
            <a:br>
              <a:rPr lang="es-MX" dirty="0"/>
            </a:br>
            <a:r>
              <a:rPr lang="es-MX" dirty="0"/>
              <a:t>2.- Actos cuyas mercantibilidad está condicionada. 3.- Actos esencialmente civil. </a:t>
            </a:r>
          </a:p>
          <a:p>
            <a:pPr marL="0" indent="0">
              <a:buNone/>
            </a:pPr>
            <a:r>
              <a:rPr lang="es-MX" dirty="0"/>
              <a:t>ACTO CIVIL.- Testamento, matrimonio, etc. (no hay duda).</a:t>
            </a:r>
          </a:p>
          <a:p>
            <a:pPr marL="0" indent="0">
              <a:buNone/>
            </a:pPr>
            <a:r>
              <a:rPr lang="es-MX" dirty="0"/>
              <a:t>ACTOS ABSOLUTAMENTE MERCANTILES.- (privilegio del legislador de señalar que es mercantil o no).</a:t>
            </a:r>
          </a:p>
          <a:p>
            <a:pPr marL="0" indent="0">
              <a:buNone/>
            </a:pPr>
            <a:r>
              <a:rPr lang="es-MX" dirty="0"/>
              <a:t>LEY DE TITULOS Y OPERACIONES DE CREDITO, su emisi</a:t>
            </a:r>
            <a:r>
              <a:rPr lang="es-ES" dirty="0" err="1"/>
              <a:t>ón</a:t>
            </a:r>
            <a:r>
              <a:rPr lang="es-ES" dirty="0"/>
              <a:t>, expedición, endoso, aval, o aceptación – son actos de comercio.- Las operaciones de crédito son actos de comercio. Artículo 1ro. Ley de Títulos de Operaciones de crédito.</a:t>
            </a:r>
          </a:p>
          <a:p>
            <a:pPr marL="0" indent="0">
              <a:buNone/>
            </a:pPr>
            <a:r>
              <a:rPr lang="es-ES" dirty="0"/>
              <a:t>ACTO ACCIDENTAL.- Rige por la disposición de comercio artículo 4.</a:t>
            </a:r>
            <a:endParaRPr lang="es-MX" dirty="0"/>
          </a:p>
        </p:txBody>
      </p:sp>
    </p:spTree>
    <p:extLst>
      <p:ext uri="{BB962C8B-B14F-4D97-AF65-F5344CB8AC3E}">
        <p14:creationId xmlns:p14="http://schemas.microsoft.com/office/powerpoint/2010/main" val="107588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239000" cy="1143000"/>
          </a:xfrm>
        </p:spPr>
        <p:txBody>
          <a:bodyPr>
            <a:normAutofit fontScale="90000"/>
          </a:bodyPr>
          <a:lstStyle/>
          <a:p>
            <a:pPr algn="ctr"/>
            <a:r>
              <a:rPr lang="es-ES_tradnl" dirty="0"/>
              <a:t>CLASIFICACIÓN DE LAS MODALIDADES DE ENTREGA.</a:t>
            </a:r>
          </a:p>
        </p:txBody>
      </p:sp>
      <p:sp>
        <p:nvSpPr>
          <p:cNvPr id="3" name="Marcador de contenido 2"/>
          <p:cNvSpPr>
            <a:spLocks noGrp="1"/>
          </p:cNvSpPr>
          <p:nvPr>
            <p:ph idx="1"/>
          </p:nvPr>
        </p:nvSpPr>
        <p:spPr>
          <a:xfrm>
            <a:off x="467544" y="1412776"/>
            <a:ext cx="7239000" cy="5186976"/>
          </a:xfrm>
        </p:spPr>
        <p:txBody>
          <a:bodyPr>
            <a:normAutofit fontScale="92500" lnSpcReduction="20000"/>
          </a:bodyPr>
          <a:lstStyle/>
          <a:p>
            <a:pPr algn="just"/>
            <a:r>
              <a:rPr lang="es-ES_tradnl" dirty="0"/>
              <a:t>Entrega </a:t>
            </a:r>
            <a:r>
              <a:rPr lang="es-ES_tradnl" u="sng" dirty="0"/>
              <a:t>DIRECTA:</a:t>
            </a:r>
          </a:p>
          <a:p>
            <a:pPr marL="0" indent="0" algn="just">
              <a:buNone/>
            </a:pPr>
            <a:r>
              <a:rPr lang="es-ES" dirty="0"/>
              <a:t>- </a:t>
            </a:r>
            <a:r>
              <a:rPr lang="es-ES_tradnl" dirty="0"/>
              <a:t>En frontera de importación DAF.</a:t>
            </a:r>
          </a:p>
          <a:p>
            <a:pPr marL="0" indent="0" algn="just">
              <a:buNone/>
            </a:pPr>
            <a:r>
              <a:rPr lang="es-ES_tradnl" dirty="0"/>
              <a:t>- En puerto del comprador DES o DEQ.</a:t>
            </a:r>
          </a:p>
          <a:p>
            <a:pPr algn="just">
              <a:buFontTx/>
              <a:buChar char="-"/>
            </a:pPr>
            <a:r>
              <a:rPr lang="es-ES_tradnl" dirty="0"/>
              <a:t>En país del comprador DDU o DDP.</a:t>
            </a:r>
          </a:p>
          <a:p>
            <a:pPr marL="0" indent="0" algn="just">
              <a:buNone/>
            </a:pPr>
            <a:endParaRPr lang="es-ES_tradnl" i="1" dirty="0"/>
          </a:p>
          <a:p>
            <a:pPr marL="0" indent="0" algn="just">
              <a:buNone/>
            </a:pPr>
            <a:r>
              <a:rPr lang="es-ES" i="1" dirty="0"/>
              <a:t>POR TRANSPORTE MARÍTIMO.</a:t>
            </a:r>
          </a:p>
          <a:p>
            <a:pPr marL="0" indent="0" algn="just">
              <a:buNone/>
            </a:pPr>
            <a:r>
              <a:rPr lang="es-ES_tradnl" dirty="0"/>
              <a:t>- Contratado por el vendedor CIF o CFR.</a:t>
            </a:r>
          </a:p>
          <a:p>
            <a:pPr algn="just">
              <a:buFontTx/>
              <a:buChar char="-"/>
            </a:pPr>
            <a:r>
              <a:rPr lang="es-ES_tradnl" dirty="0"/>
              <a:t>Contratado por el comprador FOB.</a:t>
            </a:r>
          </a:p>
          <a:p>
            <a:pPr algn="just">
              <a:buFontTx/>
              <a:buChar char="-"/>
            </a:pPr>
            <a:endParaRPr lang="es-ES_tradnl" dirty="0"/>
          </a:p>
          <a:p>
            <a:r>
              <a:rPr lang="es-ES" dirty="0"/>
              <a:t>Entrega </a:t>
            </a:r>
            <a:r>
              <a:rPr lang="es-ES" u="sng" dirty="0"/>
              <a:t>INDIRECTA </a:t>
            </a:r>
            <a:r>
              <a:rPr lang="es-ES" dirty="0"/>
              <a:t>(al transportista):</a:t>
            </a:r>
          </a:p>
          <a:p>
            <a:pPr marL="0" indent="0">
              <a:buNone/>
            </a:pPr>
            <a:endParaRPr lang="es-ES" dirty="0"/>
          </a:p>
          <a:p>
            <a:pPr marL="0" indent="0">
              <a:buNone/>
            </a:pPr>
            <a:r>
              <a:rPr lang="es-ES_tradnl" i="1" dirty="0"/>
              <a:t>POR CUALQUIER TRANSPORTE.</a:t>
            </a:r>
          </a:p>
          <a:p>
            <a:pPr marL="0" indent="0">
              <a:buNone/>
            </a:pPr>
            <a:r>
              <a:rPr lang="es-ES_tradnl" dirty="0"/>
              <a:t>-Contratado por el vendedor CPT o CPI.</a:t>
            </a:r>
          </a:p>
          <a:p>
            <a:pPr marL="0" indent="0">
              <a:buNone/>
            </a:pPr>
            <a:r>
              <a:rPr lang="es-ES_tradnl" dirty="0"/>
              <a:t>-Contratado por el comprador FCA.</a:t>
            </a:r>
          </a:p>
          <a:p>
            <a:pPr algn="just">
              <a:buFontTx/>
              <a:buChar char="-"/>
            </a:pPr>
            <a:endParaRPr lang="es-ES_tradnl" dirty="0"/>
          </a:p>
          <a:p>
            <a:endParaRPr lang="es-ES" dirty="0"/>
          </a:p>
        </p:txBody>
      </p:sp>
    </p:spTree>
    <p:extLst>
      <p:ext uri="{BB962C8B-B14F-4D97-AF65-F5344CB8AC3E}">
        <p14:creationId xmlns:p14="http://schemas.microsoft.com/office/powerpoint/2010/main" val="1798421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7239000" cy="1143000"/>
          </a:xfrm>
        </p:spPr>
        <p:txBody>
          <a:bodyPr>
            <a:normAutofit/>
          </a:bodyPr>
          <a:lstStyle/>
          <a:p>
            <a:pPr algn="ctr"/>
            <a:r>
              <a:rPr lang="es-ES_tradnl" sz="3600" dirty="0"/>
              <a:t>A) </a:t>
            </a:r>
            <a:r>
              <a:rPr lang="es-ES_tradnl" sz="3600" dirty="0" err="1"/>
              <a:t>COMPRAVENTa</a:t>
            </a:r>
            <a:r>
              <a:rPr lang="es-ES_tradnl" sz="3600" dirty="0"/>
              <a:t> EXW O “EN FÁBRICA.”</a:t>
            </a:r>
            <a:endParaRPr lang="es-ES" dirty="0"/>
          </a:p>
        </p:txBody>
      </p:sp>
      <p:sp>
        <p:nvSpPr>
          <p:cNvPr id="3" name="Marcador de contenido 2"/>
          <p:cNvSpPr>
            <a:spLocks noGrp="1"/>
          </p:cNvSpPr>
          <p:nvPr>
            <p:ph idx="1"/>
          </p:nvPr>
        </p:nvSpPr>
        <p:spPr>
          <a:xfrm>
            <a:off x="457200" y="1412776"/>
            <a:ext cx="7571184" cy="5256584"/>
          </a:xfrm>
        </p:spPr>
        <p:txBody>
          <a:bodyPr>
            <a:normAutofit fontScale="85000" lnSpcReduction="20000"/>
          </a:bodyPr>
          <a:lstStyle/>
          <a:p>
            <a:pPr algn="just"/>
            <a:r>
              <a:rPr lang="es-ES_tradnl" dirty="0"/>
              <a:t>El </a:t>
            </a:r>
            <a:r>
              <a:rPr lang="es-ES_tradnl" u="sng" dirty="0"/>
              <a:t>vendedor</a:t>
            </a:r>
            <a:r>
              <a:rPr lang="es-ES_tradnl" dirty="0"/>
              <a:t> entrega las mercancías en su </a:t>
            </a:r>
            <a:r>
              <a:rPr lang="es-ES_tradnl" b="1" dirty="0"/>
              <a:t>establecimiento</a:t>
            </a:r>
            <a:r>
              <a:rPr lang="es-ES_tradnl" dirty="0"/>
              <a:t>, </a:t>
            </a:r>
          </a:p>
          <a:p>
            <a:pPr marL="0" indent="0" algn="just">
              <a:buNone/>
            </a:pPr>
            <a:r>
              <a:rPr lang="es-ES_tradnl" dirty="0"/>
              <a:t>-Obligado a avisarle al comprador cuando ya estén a su disposición; </a:t>
            </a:r>
          </a:p>
          <a:p>
            <a:pPr marL="0" indent="0" algn="just">
              <a:buNone/>
            </a:pPr>
            <a:r>
              <a:rPr lang="es-ES_tradnl" dirty="0"/>
              <a:t>-Prestar la ayuda necesaria, si el comprador lo solicita, a fin de tramitar su exportación o importación (documentos, información, etc.)</a:t>
            </a:r>
          </a:p>
          <a:p>
            <a:pPr marL="0" indent="0" algn="just">
              <a:buNone/>
            </a:pPr>
            <a:r>
              <a:rPr lang="es-ES_tradnl" dirty="0"/>
              <a:t> </a:t>
            </a:r>
          </a:p>
          <a:p>
            <a:pPr algn="just"/>
            <a:r>
              <a:rPr lang="es-ES_tradnl" dirty="0"/>
              <a:t>El </a:t>
            </a:r>
            <a:r>
              <a:rPr lang="es-ES_tradnl" u="sng" dirty="0"/>
              <a:t>comprador</a:t>
            </a:r>
            <a:r>
              <a:rPr lang="es-ES_tradnl" dirty="0"/>
              <a:t> debe:</a:t>
            </a:r>
          </a:p>
          <a:p>
            <a:pPr marL="0" indent="0" algn="just">
              <a:buNone/>
            </a:pPr>
            <a:r>
              <a:rPr lang="es-ES_tradnl" dirty="0"/>
              <a:t>-Recoger la mercancía en el establecimiento del comprador.</a:t>
            </a:r>
          </a:p>
          <a:p>
            <a:pPr marL="0" indent="0" algn="just">
              <a:buNone/>
            </a:pPr>
            <a:r>
              <a:rPr lang="es-ES_tradnl" dirty="0"/>
              <a:t>-Contratar y pagar el transporte y el seguro, los gastos que generen documentos solicitados al vendedor, los trámites aduanales de exportación o importación;</a:t>
            </a:r>
          </a:p>
          <a:p>
            <a:pPr marL="0" indent="0" algn="just">
              <a:buNone/>
            </a:pPr>
            <a:r>
              <a:rPr lang="es-ES_tradnl" dirty="0"/>
              <a:t>-Corre con el riesgo de deterioro o pérdida de las mercancías desde que éstas son puestas a su disposición.</a:t>
            </a:r>
          </a:p>
          <a:p>
            <a:endParaRPr lang="es-ES" dirty="0"/>
          </a:p>
        </p:txBody>
      </p:sp>
    </p:spTree>
    <p:extLst>
      <p:ext uri="{BB962C8B-B14F-4D97-AF65-F5344CB8AC3E}">
        <p14:creationId xmlns:p14="http://schemas.microsoft.com/office/powerpoint/2010/main" val="341919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92696"/>
            <a:ext cx="7239000" cy="1143000"/>
          </a:xfrm>
        </p:spPr>
        <p:txBody>
          <a:bodyPr>
            <a:normAutofit fontScale="90000"/>
          </a:bodyPr>
          <a:lstStyle/>
          <a:p>
            <a:pPr algn="ctr"/>
            <a:r>
              <a:rPr lang="es-ES_tradnl" dirty="0"/>
              <a:t>B) COMPRAVENTA FCA O “FRANCO TRANSPORTISTA”</a:t>
            </a:r>
            <a:br>
              <a:rPr lang="es-ES_tradnl" dirty="0"/>
            </a:br>
            <a:endParaRPr lang="es-ES" dirty="0"/>
          </a:p>
        </p:txBody>
      </p:sp>
      <p:sp>
        <p:nvSpPr>
          <p:cNvPr id="3" name="Marcador de contenido 2"/>
          <p:cNvSpPr>
            <a:spLocks noGrp="1"/>
          </p:cNvSpPr>
          <p:nvPr>
            <p:ph idx="1"/>
          </p:nvPr>
        </p:nvSpPr>
        <p:spPr>
          <a:xfrm>
            <a:off x="467544" y="1124744"/>
            <a:ext cx="7560840" cy="5517232"/>
          </a:xfrm>
        </p:spPr>
        <p:txBody>
          <a:bodyPr>
            <a:normAutofit fontScale="70000" lnSpcReduction="20000"/>
          </a:bodyPr>
          <a:lstStyle/>
          <a:p>
            <a:pPr marL="0" indent="0">
              <a:buNone/>
            </a:pPr>
            <a:r>
              <a:rPr lang="es-ES_tradnl" dirty="0"/>
              <a:t> </a:t>
            </a:r>
          </a:p>
          <a:p>
            <a:r>
              <a:rPr lang="es-ES_tradnl" sz="3100" dirty="0"/>
              <a:t>El </a:t>
            </a:r>
            <a:r>
              <a:rPr lang="es-ES_tradnl" sz="3100" u="sng" dirty="0"/>
              <a:t>vendedor:</a:t>
            </a:r>
          </a:p>
          <a:p>
            <a:pPr marL="0" indent="0">
              <a:buNone/>
            </a:pPr>
            <a:r>
              <a:rPr lang="es-ES_tradnl" sz="3100" dirty="0"/>
              <a:t>-Entrega al transportista designado por el comprador. </a:t>
            </a:r>
          </a:p>
          <a:p>
            <a:pPr marL="0" indent="0" algn="just">
              <a:buNone/>
            </a:pPr>
            <a:r>
              <a:rPr lang="es-ES_tradnl" sz="3100" dirty="0"/>
              <a:t>-Corre con todos los gastos de transporte, carga y descarga hasta que las mercancías estén en poder del transportista elegido por el comprador.</a:t>
            </a:r>
          </a:p>
          <a:p>
            <a:pPr marL="0" indent="0" algn="just">
              <a:buNone/>
            </a:pPr>
            <a:r>
              <a:rPr lang="es-ES_tradnl" sz="3100" dirty="0"/>
              <a:t>-Debe avisarle al comprador del momento en que hizo la entrega y proporcionarle el documento que acredite esa entrega y le permita exigir las mercancías al transportista.</a:t>
            </a:r>
          </a:p>
          <a:p>
            <a:r>
              <a:rPr lang="es-ES_tradnl" sz="3100" dirty="0"/>
              <a:t>El </a:t>
            </a:r>
            <a:r>
              <a:rPr lang="es-ES_tradnl" sz="3100" u="sng" dirty="0"/>
              <a:t>comprador:</a:t>
            </a:r>
          </a:p>
          <a:p>
            <a:pPr marL="0" indent="0" algn="just">
              <a:buNone/>
            </a:pPr>
            <a:r>
              <a:rPr lang="es-ES_tradnl" sz="3100" dirty="0"/>
              <a:t>-Debe avisarle al vendedor del transportista a quien éste  debe entregar, pagar el flete y todos los gastos de carga y descarga posteriores a la entrega. </a:t>
            </a:r>
          </a:p>
          <a:p>
            <a:pPr marL="0" indent="0" algn="just">
              <a:buNone/>
            </a:pPr>
            <a:r>
              <a:rPr lang="es-ES_tradnl" sz="3100" dirty="0"/>
              <a:t>-El comprador asume los gastos y el riesgo a partir de que las mercancías se ponen en poder del transportista.</a:t>
            </a:r>
          </a:p>
          <a:p>
            <a:pPr marL="0" indent="0" algn="just">
              <a:buNone/>
            </a:pPr>
            <a:r>
              <a:rPr lang="es-ES_tradnl" sz="3100" dirty="0"/>
              <a:t>-Esta modalidad de compraventa se utiliza para todo tipo de transporte (terrestre, aéreo, marítimo o multimodal.</a:t>
            </a:r>
          </a:p>
          <a:p>
            <a:endParaRPr lang="es-ES" dirty="0"/>
          </a:p>
        </p:txBody>
      </p:sp>
    </p:spTree>
    <p:extLst>
      <p:ext uri="{BB962C8B-B14F-4D97-AF65-F5344CB8AC3E}">
        <p14:creationId xmlns:p14="http://schemas.microsoft.com/office/powerpoint/2010/main" val="1606476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548680"/>
            <a:ext cx="7239000" cy="1143000"/>
          </a:xfrm>
        </p:spPr>
        <p:txBody>
          <a:bodyPr>
            <a:normAutofit fontScale="90000"/>
          </a:bodyPr>
          <a:lstStyle/>
          <a:p>
            <a:pPr algn="ctr"/>
            <a:r>
              <a:rPr lang="es-ES_tradnl" dirty="0"/>
              <a:t>C)COMPRAVENTA FAS O “FRANCO AL COSTADO DEL BUQUE”</a:t>
            </a:r>
            <a:br>
              <a:rPr lang="es-ES_tradnl" dirty="0"/>
            </a:br>
            <a:endParaRPr lang="es-ES" dirty="0"/>
          </a:p>
        </p:txBody>
      </p:sp>
      <p:sp>
        <p:nvSpPr>
          <p:cNvPr id="3" name="Marcador de contenido 2"/>
          <p:cNvSpPr>
            <a:spLocks noGrp="1"/>
          </p:cNvSpPr>
          <p:nvPr>
            <p:ph idx="1"/>
          </p:nvPr>
        </p:nvSpPr>
        <p:spPr>
          <a:xfrm>
            <a:off x="251520" y="1052736"/>
            <a:ext cx="7704856" cy="5400600"/>
          </a:xfrm>
        </p:spPr>
        <p:txBody>
          <a:bodyPr>
            <a:noAutofit/>
          </a:bodyPr>
          <a:lstStyle/>
          <a:p>
            <a:pPr marL="0" indent="0" algn="just">
              <a:buNone/>
            </a:pPr>
            <a:r>
              <a:rPr lang="es-ES_tradnl" sz="2400" dirty="0"/>
              <a:t> </a:t>
            </a:r>
          </a:p>
          <a:p>
            <a:pPr algn="just"/>
            <a:r>
              <a:rPr lang="es-ES_tradnl" sz="2000" dirty="0"/>
              <a:t>El </a:t>
            </a:r>
            <a:r>
              <a:rPr lang="es-ES_tradnl" sz="2000" u="sng" dirty="0"/>
              <a:t>vendedor</a:t>
            </a:r>
            <a:r>
              <a:rPr lang="es-ES_tradnl" sz="2000" dirty="0"/>
              <a:t>:</a:t>
            </a:r>
          </a:p>
          <a:p>
            <a:pPr marL="0" indent="0" algn="just">
              <a:buNone/>
            </a:pPr>
            <a:r>
              <a:rPr lang="es-ES_tradnl" sz="2000" dirty="0"/>
              <a:t> -Entrega las mercancías poniéndolas al costado del buque, sobre el muelle o en barcazas, en el puerto convenido. </a:t>
            </a:r>
          </a:p>
          <a:p>
            <a:pPr marL="0" indent="0" algn="just">
              <a:buNone/>
            </a:pPr>
            <a:r>
              <a:rPr lang="es-ES_tradnl" sz="2000" dirty="0"/>
              <a:t>-Debe avisar al comprador cuando haya realizado la entrega y proporcionarle el documento que acredite la misma.</a:t>
            </a:r>
          </a:p>
          <a:p>
            <a:pPr marL="0" indent="0" algn="just">
              <a:buNone/>
            </a:pPr>
            <a:r>
              <a:rPr lang="es-ES_tradnl" sz="2000" dirty="0"/>
              <a:t>-Corre con los gastos y riesgos hasta que entrega la mercancía en el muelle pero no de los trámites de exportación ni de los derechos correspondientes.</a:t>
            </a:r>
          </a:p>
          <a:p>
            <a:pPr marL="0" indent="0" algn="just">
              <a:buNone/>
            </a:pPr>
            <a:endParaRPr lang="es-ES_tradnl" sz="2000" dirty="0"/>
          </a:p>
          <a:p>
            <a:pPr algn="just"/>
            <a:r>
              <a:rPr lang="es-ES_tradnl" sz="2000" dirty="0"/>
              <a:t>El </a:t>
            </a:r>
            <a:r>
              <a:rPr lang="es-ES_tradnl" sz="2000" u="sng" dirty="0"/>
              <a:t>comprador</a:t>
            </a:r>
            <a:r>
              <a:rPr lang="es-ES_tradnl" sz="2000" dirty="0"/>
              <a:t> debe:</a:t>
            </a:r>
          </a:p>
          <a:p>
            <a:pPr marL="0" indent="0" algn="just">
              <a:buNone/>
            </a:pPr>
            <a:r>
              <a:rPr lang="es-ES_tradnl" sz="2000" dirty="0"/>
              <a:t>-Recibir la mercancía, hacerse cargo de la exportación o importación de la misma.</a:t>
            </a:r>
          </a:p>
          <a:p>
            <a:pPr marL="0" indent="0" algn="just">
              <a:buNone/>
            </a:pPr>
            <a:r>
              <a:rPr lang="es-ES_tradnl" sz="2000" dirty="0"/>
              <a:t>-Erogar todos los gastos que ocasione la mercancía, así como a asumir todos los riesgos a partir de que fue entregada.</a:t>
            </a:r>
          </a:p>
        </p:txBody>
      </p:sp>
    </p:spTree>
    <p:extLst>
      <p:ext uri="{BB962C8B-B14F-4D97-AF65-F5344CB8AC3E}">
        <p14:creationId xmlns:p14="http://schemas.microsoft.com/office/powerpoint/2010/main" val="2390810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48680"/>
            <a:ext cx="7239000" cy="1143000"/>
          </a:xfrm>
        </p:spPr>
        <p:txBody>
          <a:bodyPr>
            <a:normAutofit fontScale="90000"/>
          </a:bodyPr>
          <a:lstStyle/>
          <a:p>
            <a:pPr algn="ctr"/>
            <a:r>
              <a:rPr lang="es-ES_tradnl" dirty="0"/>
              <a:t>D)COMPRAVENTA FOB O “FRANCO A BORDO.”</a:t>
            </a:r>
            <a:br>
              <a:rPr lang="es-ES_tradnl" dirty="0"/>
            </a:br>
            <a:endParaRPr lang="es-ES" dirty="0"/>
          </a:p>
        </p:txBody>
      </p:sp>
      <p:sp>
        <p:nvSpPr>
          <p:cNvPr id="3" name="Marcador de contenido 2"/>
          <p:cNvSpPr>
            <a:spLocks noGrp="1"/>
          </p:cNvSpPr>
          <p:nvPr>
            <p:ph idx="1"/>
          </p:nvPr>
        </p:nvSpPr>
        <p:spPr>
          <a:xfrm>
            <a:off x="323528" y="1118809"/>
            <a:ext cx="7704856" cy="5733256"/>
          </a:xfrm>
        </p:spPr>
        <p:txBody>
          <a:bodyPr>
            <a:normAutofit fontScale="77500" lnSpcReduction="20000"/>
          </a:bodyPr>
          <a:lstStyle/>
          <a:p>
            <a:pPr marL="0" indent="0">
              <a:buNone/>
            </a:pPr>
            <a:r>
              <a:rPr lang="es-ES_tradnl" dirty="0"/>
              <a:t>La entrega debe realizarse a bordo de un buque en el puerto convenido.</a:t>
            </a:r>
          </a:p>
          <a:p>
            <a:r>
              <a:rPr lang="es-ES_tradnl" dirty="0"/>
              <a:t>El </a:t>
            </a:r>
            <a:r>
              <a:rPr lang="es-ES_tradnl" u="sng" dirty="0"/>
              <a:t>vendedor:</a:t>
            </a:r>
          </a:p>
          <a:p>
            <a:pPr marL="0" indent="0">
              <a:buNone/>
            </a:pPr>
            <a:r>
              <a:rPr lang="es-ES_tradnl" dirty="0"/>
              <a:t>- Asume una responsabilidad mayor que en la compraventa FAS, pues debe erogar los gastos de carga al buque así como los trámites de exportación, y pagar los derechos correspondientes </a:t>
            </a:r>
          </a:p>
          <a:p>
            <a:pPr marL="0" indent="0">
              <a:buNone/>
            </a:pPr>
            <a:r>
              <a:rPr lang="es-ES_tradnl" dirty="0"/>
              <a:t>- Debe avisar al comprador cuando la mercancía esté a bordo del buque y proporcionarle el documento probatorio correspondiente.</a:t>
            </a:r>
          </a:p>
          <a:p>
            <a:pPr marL="0" indent="0">
              <a:buNone/>
            </a:pPr>
            <a:endParaRPr lang="es-ES_tradnl" dirty="0"/>
          </a:p>
          <a:p>
            <a:r>
              <a:rPr lang="es-ES_tradnl" dirty="0"/>
              <a:t>El </a:t>
            </a:r>
            <a:r>
              <a:rPr lang="es-ES_tradnl" u="sng" dirty="0"/>
              <a:t>comprador:</a:t>
            </a:r>
          </a:p>
          <a:p>
            <a:pPr marL="0" indent="0">
              <a:buNone/>
            </a:pPr>
            <a:r>
              <a:rPr lang="es-ES_tradnl" dirty="0"/>
              <a:t>- Debe contratar el transporte, avisar al vendedor el nombre del buque en cuya borda debe entregar, </a:t>
            </a:r>
          </a:p>
          <a:p>
            <a:pPr marL="0" indent="0">
              <a:buNone/>
            </a:pPr>
            <a:r>
              <a:rPr lang="es-ES_tradnl" dirty="0"/>
              <a:t>- Hacer los trámites de importación y pagar los derechos correspondientes, erogar los gastos y asumir los riesgos a partir del momento de entrega. </a:t>
            </a:r>
          </a:p>
          <a:p>
            <a:pPr>
              <a:buFontTx/>
              <a:buChar char="-"/>
            </a:pPr>
            <a:r>
              <a:rPr lang="es-ES_tradnl" dirty="0"/>
              <a:t>También los gastos que ocasione la expedición de los documentos que solicite al vendedor.</a:t>
            </a:r>
          </a:p>
          <a:p>
            <a:r>
              <a:rPr lang="es-ES_tradnl" i="1" dirty="0"/>
              <a:t>Las compraventas FAS y FOB son exclusivas para transporte marítimo.</a:t>
            </a:r>
          </a:p>
          <a:p>
            <a:endParaRPr lang="es-ES" dirty="0"/>
          </a:p>
        </p:txBody>
      </p:sp>
    </p:spTree>
    <p:extLst>
      <p:ext uri="{BB962C8B-B14F-4D97-AF65-F5344CB8AC3E}">
        <p14:creationId xmlns:p14="http://schemas.microsoft.com/office/powerpoint/2010/main" val="956895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7239000" cy="1143000"/>
          </a:xfrm>
        </p:spPr>
        <p:txBody>
          <a:bodyPr>
            <a:normAutofit fontScale="90000"/>
          </a:bodyPr>
          <a:lstStyle/>
          <a:p>
            <a:pPr algn="ctr"/>
            <a:r>
              <a:rPr lang="es-ES_tradnl" dirty="0"/>
              <a:t>E) COMPRAVENTA CFR O “COSTO Y FLETE”</a:t>
            </a:r>
            <a:br>
              <a:rPr lang="es-ES_tradnl" dirty="0"/>
            </a:br>
            <a:endParaRPr lang="es-ES" dirty="0"/>
          </a:p>
        </p:txBody>
      </p:sp>
      <p:sp>
        <p:nvSpPr>
          <p:cNvPr id="3" name="Marcador de contenido 2"/>
          <p:cNvSpPr>
            <a:spLocks noGrp="1"/>
          </p:cNvSpPr>
          <p:nvPr>
            <p:ph idx="1"/>
          </p:nvPr>
        </p:nvSpPr>
        <p:spPr>
          <a:xfrm>
            <a:off x="179512" y="1124744"/>
            <a:ext cx="7704856" cy="5733256"/>
          </a:xfrm>
        </p:spPr>
        <p:txBody>
          <a:bodyPr>
            <a:normAutofit fontScale="70000" lnSpcReduction="20000"/>
          </a:bodyPr>
          <a:lstStyle/>
          <a:p>
            <a:pPr algn="just"/>
            <a:r>
              <a:rPr lang="es-ES_tradnl" dirty="0"/>
              <a:t>El </a:t>
            </a:r>
            <a:r>
              <a:rPr lang="es-ES_tradnl" u="sng" dirty="0"/>
              <a:t>vendedor:</a:t>
            </a:r>
          </a:p>
          <a:p>
            <a:pPr marL="0" indent="0" algn="just">
              <a:buNone/>
            </a:pPr>
            <a:r>
              <a:rPr lang="es-ES_tradnl" dirty="0"/>
              <a:t>- Entrega la mercancía a bordo de un buque que deberá conducirla al puerto de destino convenido. </a:t>
            </a:r>
          </a:p>
          <a:p>
            <a:pPr marL="0" indent="0" algn="just">
              <a:buNone/>
            </a:pPr>
            <a:r>
              <a:rPr lang="es-ES_tradnl" dirty="0"/>
              <a:t>-Dar aviso al comprador de que la mercancía ya está a bordo del buque</a:t>
            </a:r>
          </a:p>
          <a:p>
            <a:pPr marL="0" indent="0" algn="just">
              <a:buNone/>
            </a:pPr>
            <a:r>
              <a:rPr lang="es-ES_tradnl" dirty="0"/>
              <a:t>-Hacerse cargo de todos los gastos previos y necesarios para la entrega</a:t>
            </a:r>
          </a:p>
          <a:p>
            <a:pPr marL="0" indent="0" algn="just">
              <a:buNone/>
            </a:pPr>
            <a:r>
              <a:rPr lang="es-ES_tradnl" dirty="0"/>
              <a:t>-Realizar los trámites de exportación así como pagar los derechos correspondientes </a:t>
            </a:r>
          </a:p>
          <a:p>
            <a:pPr marL="0" indent="0" algn="just">
              <a:buNone/>
            </a:pPr>
            <a:r>
              <a:rPr lang="es-ES_tradnl" dirty="0"/>
              <a:t>-Contratar y pagar el transporte hasta el puerto de destino.</a:t>
            </a:r>
          </a:p>
          <a:p>
            <a:pPr marL="0" indent="0" algn="just">
              <a:buNone/>
            </a:pPr>
            <a:r>
              <a:rPr lang="es-ES_tradnl" dirty="0"/>
              <a:t>-Proporcionar al comprador un documento de transporte que le permita disponer de la mercancía mediante simple endoso del documento (conocimiento de embarque) </a:t>
            </a:r>
          </a:p>
          <a:p>
            <a:pPr marL="0" indent="0" algn="just">
              <a:buNone/>
            </a:pPr>
            <a:r>
              <a:rPr lang="es-ES_tradnl" dirty="0"/>
              <a:t>-Proporcionarle cuando lo solicite los documentos necesarios para la importación de las mercancías e información para contratar un seguro.</a:t>
            </a:r>
          </a:p>
          <a:p>
            <a:pPr marL="0" indent="0" algn="just">
              <a:buNone/>
            </a:pPr>
            <a:endParaRPr lang="es-ES_tradnl" dirty="0"/>
          </a:p>
          <a:p>
            <a:r>
              <a:rPr lang="es-ES_tradnl" dirty="0"/>
              <a:t>El </a:t>
            </a:r>
            <a:r>
              <a:rPr lang="es-ES_tradnl" u="sng" dirty="0"/>
              <a:t>comprador</a:t>
            </a:r>
            <a:r>
              <a:rPr lang="es-ES_tradnl" dirty="0"/>
              <a:t> :</a:t>
            </a:r>
          </a:p>
          <a:p>
            <a:pPr marL="0" indent="0">
              <a:buNone/>
            </a:pPr>
            <a:r>
              <a:rPr lang="es-ES_tradnl" dirty="0"/>
              <a:t>- Debe recibir las mercancías en el puerto de destino y hacerse cargo de todos los gastos que ello suponga</a:t>
            </a:r>
          </a:p>
          <a:p>
            <a:pPr marL="0" indent="0">
              <a:buNone/>
            </a:pPr>
            <a:r>
              <a:rPr lang="es-ES_tradnl" dirty="0"/>
              <a:t>- Corre el riesgo desde en el momento que la mercancía fue entregada a bordo del buque</a:t>
            </a:r>
          </a:p>
          <a:p>
            <a:pPr marL="0" indent="0">
              <a:buNone/>
            </a:pPr>
            <a:r>
              <a:rPr lang="es-ES_tradnl" dirty="0"/>
              <a:t>- Pagar gastos que haya ocasionado la expedición de  documentos que hubiere solicitado al vendedor.</a:t>
            </a:r>
          </a:p>
          <a:p>
            <a:pPr marL="0" indent="0" algn="just">
              <a:buNone/>
            </a:pPr>
            <a:endParaRPr lang="es-ES_tradnl" dirty="0"/>
          </a:p>
          <a:p>
            <a:endParaRPr lang="es-ES" dirty="0"/>
          </a:p>
        </p:txBody>
      </p:sp>
    </p:spTree>
    <p:extLst>
      <p:ext uri="{BB962C8B-B14F-4D97-AF65-F5344CB8AC3E}">
        <p14:creationId xmlns:p14="http://schemas.microsoft.com/office/powerpoint/2010/main" val="1754436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7239000" cy="1143000"/>
          </a:xfrm>
        </p:spPr>
        <p:txBody>
          <a:bodyPr>
            <a:normAutofit fontScale="90000"/>
          </a:bodyPr>
          <a:lstStyle/>
          <a:p>
            <a:pPr algn="ctr"/>
            <a:r>
              <a:rPr lang="es-ES_tradnl" dirty="0"/>
              <a:t>F) COMPRAVENTA CIF O “COSTO SEGURO Y FLETE”</a:t>
            </a:r>
            <a:br>
              <a:rPr lang="es-ES_tradnl" dirty="0"/>
            </a:br>
            <a:endParaRPr lang="es-ES" dirty="0"/>
          </a:p>
        </p:txBody>
      </p:sp>
      <p:sp>
        <p:nvSpPr>
          <p:cNvPr id="3" name="Marcador de contenido 2"/>
          <p:cNvSpPr>
            <a:spLocks noGrp="1"/>
          </p:cNvSpPr>
          <p:nvPr>
            <p:ph idx="1"/>
          </p:nvPr>
        </p:nvSpPr>
        <p:spPr>
          <a:xfrm>
            <a:off x="395536" y="1124744"/>
            <a:ext cx="7848872" cy="5544616"/>
          </a:xfrm>
        </p:spPr>
        <p:txBody>
          <a:bodyPr>
            <a:normAutofit fontScale="92500" lnSpcReduction="10000"/>
          </a:bodyPr>
          <a:lstStyle/>
          <a:p>
            <a:r>
              <a:rPr lang="es-ES_tradnl" dirty="0"/>
              <a:t>Modalidad idéntica a la de CFR, con la sola variante de que el vendedor tiene la obligación de contratar y pagar un seguro de las mercancías que si no se específica otra cosa, se entiende que es un seguro de cobertura mínima.</a:t>
            </a:r>
          </a:p>
          <a:p>
            <a:r>
              <a:rPr lang="es-ES_tradnl" dirty="0"/>
              <a:t>Tanto el CIF como la CFR están diseñadas en atención al transporte marítimo y supuesto  que la borda del buque es un límite que define quién se hace a cargo de la exportación de las mercancías.</a:t>
            </a:r>
          </a:p>
          <a:p>
            <a:pPr algn="ctr"/>
            <a:endParaRPr lang="es-ES_tradnl"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gn="ctr">
              <a:buNone/>
            </a:pPr>
            <a:r>
              <a:rPr lang="es-ES_tradnl"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G) COMPRAVENTA CIP O “TRANSPORTE Y SEGURO PAGADO HASTA</a:t>
            </a:r>
            <a:r>
              <a:rPr lang="es-ES_tradnl"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r>
              <a:rPr lang="es-ES_tradnl" dirty="0"/>
              <a:t>Es igual a la compraventa CPT, excepto en que el vendedor debe contratar un seguro de cobertura mínima por las mercancías.</a:t>
            </a:r>
          </a:p>
          <a:p>
            <a:endParaRPr lang="es-ES" dirty="0"/>
          </a:p>
        </p:txBody>
      </p:sp>
    </p:spTree>
    <p:extLst>
      <p:ext uri="{BB962C8B-B14F-4D97-AF65-F5344CB8AC3E}">
        <p14:creationId xmlns:p14="http://schemas.microsoft.com/office/powerpoint/2010/main" val="3987023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04664"/>
            <a:ext cx="7239000" cy="1143000"/>
          </a:xfrm>
        </p:spPr>
        <p:txBody>
          <a:bodyPr>
            <a:normAutofit fontScale="90000"/>
          </a:bodyPr>
          <a:lstStyle/>
          <a:p>
            <a:br>
              <a:rPr lang="es-ES_tradnl" dirty="0"/>
            </a:br>
            <a:br>
              <a:rPr lang="es-ES_tradnl" dirty="0"/>
            </a:br>
            <a:br>
              <a:rPr lang="es-ES_tradnl" dirty="0"/>
            </a:br>
            <a:r>
              <a:rPr lang="es-ES_tradnl" dirty="0"/>
              <a:t>H) COMPRAVENTA DAF O “ENTREGADA EN FRONTERA”</a:t>
            </a:r>
            <a:br>
              <a:rPr lang="es-ES_tradnl" dirty="0"/>
            </a:br>
            <a:endParaRPr lang="es-ES" dirty="0"/>
          </a:p>
        </p:txBody>
      </p:sp>
      <p:sp>
        <p:nvSpPr>
          <p:cNvPr id="3" name="Marcador de contenido 2"/>
          <p:cNvSpPr>
            <a:spLocks noGrp="1"/>
          </p:cNvSpPr>
          <p:nvPr>
            <p:ph idx="1"/>
          </p:nvPr>
        </p:nvSpPr>
        <p:spPr>
          <a:xfrm>
            <a:off x="251520" y="1052736"/>
            <a:ext cx="7787208" cy="5976664"/>
          </a:xfrm>
        </p:spPr>
        <p:txBody>
          <a:bodyPr>
            <a:normAutofit fontScale="85000" lnSpcReduction="20000"/>
          </a:bodyPr>
          <a:lstStyle/>
          <a:p>
            <a:pPr algn="just"/>
            <a:r>
              <a:rPr lang="es-ES_tradnl" dirty="0"/>
              <a:t>El </a:t>
            </a:r>
            <a:r>
              <a:rPr lang="es-ES_tradnl" u="sng" dirty="0"/>
              <a:t>vendedor:</a:t>
            </a:r>
          </a:p>
          <a:p>
            <a:pPr marL="0" indent="0" algn="just">
              <a:buNone/>
            </a:pPr>
            <a:r>
              <a:rPr lang="es-ES_tradnl" dirty="0"/>
              <a:t>- Queda obligado a entregar la mercancía en un lugar de la frontera previa al país del comprador.</a:t>
            </a:r>
          </a:p>
          <a:p>
            <a:pPr marL="0" indent="0" algn="just">
              <a:buNone/>
            </a:pPr>
            <a:r>
              <a:rPr lang="es-ES_tradnl" dirty="0"/>
              <a:t>- Debe hacerse cargo de todos los gastos y del transporte hasta ese lugar, así como de asumir los riesgos, hacer los trámites. Pagar los derechos correspondientes a la exportación de las mercancías </a:t>
            </a:r>
          </a:p>
          <a:p>
            <a:pPr marL="0" indent="0" algn="just">
              <a:buNone/>
            </a:pPr>
            <a:r>
              <a:rPr lang="es-ES_tradnl" dirty="0"/>
              <a:t>- Avisar al comprador del momento en que despachó las mercancías a fin de que éste pueda recogerlas oportunamente </a:t>
            </a:r>
          </a:p>
          <a:p>
            <a:pPr algn="just">
              <a:buFontTx/>
              <a:buChar char="-"/>
            </a:pPr>
            <a:r>
              <a:rPr lang="es-ES_tradnl" dirty="0"/>
              <a:t>Proporcionar al comprador los documentos necesarios para la importación y, cuando éste lo pida información sobre seguros.</a:t>
            </a:r>
          </a:p>
          <a:p>
            <a:pPr algn="just">
              <a:buFontTx/>
              <a:buChar char="-"/>
            </a:pPr>
            <a:endParaRPr lang="es-ES_tradnl" dirty="0"/>
          </a:p>
          <a:p>
            <a:pPr algn="just"/>
            <a:r>
              <a:rPr lang="es-ES_tradnl" dirty="0"/>
              <a:t>El </a:t>
            </a:r>
            <a:r>
              <a:rPr lang="es-ES_tradnl" u="sng" dirty="0"/>
              <a:t>comprador:</a:t>
            </a:r>
          </a:p>
          <a:p>
            <a:pPr marL="0" indent="0" algn="just">
              <a:buNone/>
            </a:pPr>
            <a:r>
              <a:rPr lang="es-ES_tradnl" dirty="0"/>
              <a:t>- Recibe las mercancías en el lugar de la frontera convenido.</a:t>
            </a:r>
          </a:p>
          <a:p>
            <a:pPr marL="0" indent="0" algn="just">
              <a:buNone/>
            </a:pPr>
            <a:r>
              <a:rPr lang="es-ES_tradnl" dirty="0"/>
              <a:t>- A partir de ese momento, asume los riesgos y corre con los gastos.</a:t>
            </a:r>
          </a:p>
        </p:txBody>
      </p:sp>
    </p:spTree>
    <p:extLst>
      <p:ext uri="{BB962C8B-B14F-4D97-AF65-F5344CB8AC3E}">
        <p14:creationId xmlns:p14="http://schemas.microsoft.com/office/powerpoint/2010/main" val="2493545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764704"/>
            <a:ext cx="7128792" cy="936104"/>
          </a:xfrm>
        </p:spPr>
        <p:txBody>
          <a:bodyPr>
            <a:normAutofit fontScale="90000"/>
          </a:bodyPr>
          <a:lstStyle/>
          <a:p>
            <a:pPr algn="ctr"/>
            <a:r>
              <a:rPr lang="es-ES_tradnl" dirty="0"/>
              <a:t>i) COMPRAVENTA DES O “ENTREGA SOBRE BUQUE”</a:t>
            </a:r>
            <a:br>
              <a:rPr lang="es-ES_tradnl" dirty="0"/>
            </a:br>
            <a:endParaRPr lang="es-ES" dirty="0"/>
          </a:p>
        </p:txBody>
      </p:sp>
      <p:sp>
        <p:nvSpPr>
          <p:cNvPr id="3" name="Marcador de contenido 2"/>
          <p:cNvSpPr>
            <a:spLocks noGrp="1"/>
          </p:cNvSpPr>
          <p:nvPr>
            <p:ph idx="1"/>
          </p:nvPr>
        </p:nvSpPr>
        <p:spPr>
          <a:xfrm>
            <a:off x="457200" y="1268760"/>
            <a:ext cx="7355160" cy="5186976"/>
          </a:xfrm>
        </p:spPr>
        <p:txBody>
          <a:bodyPr>
            <a:normAutofit fontScale="92500"/>
          </a:bodyPr>
          <a:lstStyle/>
          <a:p>
            <a:r>
              <a:rPr lang="es-ES_tradnl" dirty="0"/>
              <a:t>En la compraventa FOB la entrega se hace a bordo del buque en el puerto de salida ; en esta también se hace a bordo del buque pero en el puerto de destino.</a:t>
            </a:r>
          </a:p>
          <a:p>
            <a:r>
              <a:rPr lang="es-ES_tradnl" dirty="0"/>
              <a:t>El </a:t>
            </a:r>
            <a:r>
              <a:rPr lang="es-ES_tradnl" u="sng" dirty="0"/>
              <a:t>vendedor:</a:t>
            </a:r>
          </a:p>
          <a:p>
            <a:pPr marL="0" indent="0">
              <a:buNone/>
            </a:pPr>
            <a:r>
              <a:rPr lang="es-ES_tradnl" dirty="0"/>
              <a:t>- Entrega la mercancía a bordo del buque en el  puerto de destino convenido.</a:t>
            </a:r>
          </a:p>
          <a:p>
            <a:pPr marL="0" indent="0">
              <a:buNone/>
            </a:pPr>
            <a:r>
              <a:rPr lang="es-ES_tradnl" dirty="0"/>
              <a:t>- Corre con los riesgos y gastos, hasta ese momento </a:t>
            </a:r>
          </a:p>
          <a:p>
            <a:pPr marL="0" indent="0">
              <a:buNone/>
            </a:pPr>
            <a:r>
              <a:rPr lang="es-ES_tradnl" dirty="0"/>
              <a:t>- Debe dar aviso al comprador de la fecha estimada de arribo del buque al puerto del destino, a fin de que éste pueda recibir la mercancía oportunamente y proporcionarle el documento de transporte correspondiente.</a:t>
            </a:r>
          </a:p>
          <a:p>
            <a:endParaRPr lang="es-ES" dirty="0"/>
          </a:p>
        </p:txBody>
      </p:sp>
    </p:spTree>
    <p:extLst>
      <p:ext uri="{BB962C8B-B14F-4D97-AF65-F5344CB8AC3E}">
        <p14:creationId xmlns:p14="http://schemas.microsoft.com/office/powerpoint/2010/main" val="3423128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548680"/>
            <a:ext cx="7239000" cy="1143000"/>
          </a:xfrm>
        </p:spPr>
        <p:txBody>
          <a:bodyPr>
            <a:normAutofit fontScale="90000"/>
          </a:bodyPr>
          <a:lstStyle/>
          <a:p>
            <a:pPr algn="ctr"/>
            <a:r>
              <a:rPr lang="es-ES_tradnl" dirty="0"/>
              <a:t> </a:t>
            </a:r>
            <a:br>
              <a:rPr lang="es-ES_tradnl" dirty="0"/>
            </a:br>
            <a:r>
              <a:rPr lang="es-ES_tradnl" dirty="0"/>
              <a:t>J) COMPRAVENTA DEQ O “ENTREGADA EN MUELLE.”</a:t>
            </a:r>
            <a:br>
              <a:rPr lang="es-ES_tradnl" dirty="0"/>
            </a:br>
            <a:endParaRPr lang="es-ES" dirty="0"/>
          </a:p>
        </p:txBody>
      </p:sp>
      <p:sp>
        <p:nvSpPr>
          <p:cNvPr id="3" name="Marcador de contenido 2"/>
          <p:cNvSpPr>
            <a:spLocks noGrp="1"/>
          </p:cNvSpPr>
          <p:nvPr>
            <p:ph idx="1"/>
          </p:nvPr>
        </p:nvSpPr>
        <p:spPr>
          <a:xfrm>
            <a:off x="457200" y="1412776"/>
            <a:ext cx="7715200" cy="5042960"/>
          </a:xfrm>
        </p:spPr>
        <p:txBody>
          <a:bodyPr>
            <a:normAutofit fontScale="85000" lnSpcReduction="20000"/>
          </a:bodyPr>
          <a:lstStyle/>
          <a:p>
            <a:pPr algn="just"/>
            <a:r>
              <a:rPr lang="es-ES_tradnl" dirty="0"/>
              <a:t>Se distingue de la anterior en el aspecto de que el vendedor debe entregar la mercancía no a bordo del buque, sino sobre el muelle, lo cual implica:</a:t>
            </a:r>
          </a:p>
          <a:p>
            <a:pPr algn="just"/>
            <a:r>
              <a:rPr lang="es-ES_tradnl" dirty="0"/>
              <a:t>El vendedor asume los gastos de descarga, los riesgos correspondientes y las obligaciones derivadas  de la importación, así como el pago de los derechos correspondientes. </a:t>
            </a:r>
          </a:p>
          <a:p>
            <a:pPr algn="just"/>
            <a:r>
              <a:rPr lang="es-ES_tradnl" dirty="0"/>
              <a:t>Podrá restringir el alcance de esta modalidad agregando la expresión </a:t>
            </a:r>
            <a:r>
              <a:rPr lang="es-ES_tradnl" sz="2800" b="1" dirty="0"/>
              <a:t>“Derechos no pagados” </a:t>
            </a:r>
            <a:r>
              <a:rPr lang="es-ES_tradnl" dirty="0"/>
              <a:t>con la cual, se entiende que el comprador tendrá la responsabilidad de la importación y pago de derechos correspondientes, pero el vendedor sigue obligado a los gastos y riesgos hasta que las mercancías estén sobre el  muelle.</a:t>
            </a:r>
          </a:p>
          <a:p>
            <a:pPr marL="0" indent="0" algn="just">
              <a:buNone/>
            </a:pPr>
            <a:r>
              <a:rPr lang="es-ES_tradnl" dirty="0"/>
              <a:t> </a:t>
            </a:r>
          </a:p>
          <a:p>
            <a:pPr algn="just"/>
            <a:r>
              <a:rPr lang="es-ES_tradnl" dirty="0"/>
              <a:t>El comprador además de sus otras obligaciones, debe dar al vendedor, a petición suya, la asistencia necesaria para hacer la importación de la mercancía. </a:t>
            </a:r>
          </a:p>
          <a:p>
            <a:endParaRPr lang="es-ES" dirty="0"/>
          </a:p>
        </p:txBody>
      </p:sp>
    </p:spTree>
    <p:extLst>
      <p:ext uri="{BB962C8B-B14F-4D97-AF65-F5344CB8AC3E}">
        <p14:creationId xmlns:p14="http://schemas.microsoft.com/office/powerpoint/2010/main" val="358183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56F206-280F-D746-9906-7B374F821C26}"/>
              </a:ext>
            </a:extLst>
          </p:cNvPr>
          <p:cNvSpPr>
            <a:spLocks noGrp="1"/>
          </p:cNvSpPr>
          <p:nvPr>
            <p:ph idx="1"/>
          </p:nvPr>
        </p:nvSpPr>
        <p:spPr>
          <a:xfrm>
            <a:off x="179512" y="260648"/>
            <a:ext cx="7776864" cy="6597352"/>
          </a:xfrm>
        </p:spPr>
        <p:txBody>
          <a:bodyPr>
            <a:normAutofit fontScale="92500" lnSpcReduction="20000"/>
          </a:bodyPr>
          <a:lstStyle/>
          <a:p>
            <a:r>
              <a:rPr lang="es-MX" dirty="0"/>
              <a:t>ACTO ACCIDENTAL.- Rige por la disposición de comercio artículo 4. </a:t>
            </a:r>
          </a:p>
          <a:p>
            <a:pPr marL="0" indent="0">
              <a:buNone/>
            </a:pPr>
            <a:r>
              <a:rPr lang="es-MX" dirty="0"/>
              <a:t>A) Las personas que accidentalmente con o sin establecimiento fijo. </a:t>
            </a:r>
          </a:p>
          <a:p>
            <a:pPr marL="0" indent="0">
              <a:buNone/>
            </a:pPr>
            <a:r>
              <a:rPr lang="es-MX" dirty="0"/>
              <a:t>B) Hagan una operación de comercio. </a:t>
            </a:r>
          </a:p>
          <a:p>
            <a:pPr marL="0" indent="0">
              <a:buNone/>
            </a:pPr>
            <a:r>
              <a:rPr lang="es-MX" dirty="0"/>
              <a:t>C) Aunque no sean comerciantes – quedan sujetas a las leyes mercantiles. </a:t>
            </a:r>
          </a:p>
          <a:p>
            <a:r>
              <a:rPr lang="es-MX" dirty="0"/>
              <a:t>ACTO MIXTO.- artículo 1050 Libro quinto Código de Comercio. </a:t>
            </a:r>
          </a:p>
          <a:p>
            <a:pPr marL="0" indent="0">
              <a:buNone/>
            </a:pPr>
            <a:r>
              <a:rPr lang="es-MX" dirty="0"/>
              <a:t>1.- Cuando conforme a las disposiciones mercantiles.</a:t>
            </a:r>
            <a:br>
              <a:rPr lang="es-MX" dirty="0"/>
            </a:br>
            <a:r>
              <a:rPr lang="es-MX" dirty="0"/>
              <a:t>2.- Una de las partes que intervienen en el acto tenga naturaleza comercial la otra tenga naturaleza civil.</a:t>
            </a:r>
            <a:br>
              <a:rPr lang="es-MX" dirty="0"/>
            </a:br>
            <a:r>
              <a:rPr lang="es-MX" dirty="0"/>
              <a:t>3.- La controversia será mercantil. </a:t>
            </a:r>
          </a:p>
          <a:p>
            <a:r>
              <a:rPr lang="es-MX" dirty="0"/>
              <a:t>ACTOS CUYA MERCANTIBILIDAD ESTA CONDICIONADA. </a:t>
            </a:r>
          </a:p>
          <a:p>
            <a:pPr marL="0" indent="0">
              <a:buNone/>
            </a:pPr>
            <a:r>
              <a:rPr lang="es-MX" dirty="0"/>
              <a:t>1.- Por el sujeto que interviene como la institución de crédito y financiera. 2.- Objeto son cosas como los títulos de crédito.</a:t>
            </a:r>
            <a:br>
              <a:rPr lang="es-MX" dirty="0"/>
            </a:br>
            <a:r>
              <a:rPr lang="es-MX" dirty="0"/>
              <a:t>3.- Por su fin especulación comercial actos de comercio. </a:t>
            </a:r>
          </a:p>
          <a:p>
            <a:pPr marL="0" indent="0">
              <a:buNone/>
            </a:pPr>
            <a:endParaRPr lang="es-MX" dirty="0"/>
          </a:p>
        </p:txBody>
      </p:sp>
    </p:spTree>
    <p:extLst>
      <p:ext uri="{BB962C8B-B14F-4D97-AF65-F5344CB8AC3E}">
        <p14:creationId xmlns:p14="http://schemas.microsoft.com/office/powerpoint/2010/main" val="3875919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980728"/>
            <a:ext cx="7239000" cy="1143000"/>
          </a:xfrm>
        </p:spPr>
        <p:txBody>
          <a:bodyPr>
            <a:normAutofit fontScale="90000"/>
          </a:bodyPr>
          <a:lstStyle/>
          <a:p>
            <a:pPr algn="ctr"/>
            <a:r>
              <a:rPr lang="es-ES_tradnl" dirty="0"/>
              <a:t>K) COMPRAVENTA DDU O “ENTREGADA DERECHOS NO PAGADOS.”</a:t>
            </a:r>
            <a:br>
              <a:rPr lang="es-ES_tradnl" dirty="0"/>
            </a:br>
            <a:endParaRPr lang="es-ES" dirty="0"/>
          </a:p>
        </p:txBody>
      </p:sp>
      <p:sp>
        <p:nvSpPr>
          <p:cNvPr id="3" name="Marcador de contenido 2"/>
          <p:cNvSpPr>
            <a:spLocks noGrp="1"/>
          </p:cNvSpPr>
          <p:nvPr>
            <p:ph idx="1"/>
          </p:nvPr>
        </p:nvSpPr>
        <p:spPr>
          <a:xfrm>
            <a:off x="251520" y="1628800"/>
            <a:ext cx="7920880" cy="5616624"/>
          </a:xfrm>
        </p:spPr>
        <p:txBody>
          <a:bodyPr>
            <a:normAutofit fontScale="77500" lnSpcReduction="20000"/>
          </a:bodyPr>
          <a:lstStyle/>
          <a:p>
            <a:pPr algn="just"/>
            <a:r>
              <a:rPr lang="es-ES_tradnl" dirty="0"/>
              <a:t>El vendedor debe entregar la mercancía  en un lugar del país de importación. A diferencia de la DAF, la cual se entrega en algún lugar de la frontera previa a la aduana de importación.</a:t>
            </a:r>
          </a:p>
          <a:p>
            <a:pPr algn="just"/>
            <a:r>
              <a:rPr lang="es-ES_tradnl" dirty="0"/>
              <a:t>El vendedor corre con los gastos y riesgos hasta el lugar de entrega en el país de importación, pero los trámites de ésta y el pago de los derechos correspondientes son por cuenta del comprador.</a:t>
            </a:r>
          </a:p>
          <a:p>
            <a:pPr marL="0" indent="0" algn="just">
              <a:buNone/>
            </a:pPr>
            <a:r>
              <a:rPr lang="es-ES_tradnl" dirty="0"/>
              <a:t>-Puede quedar liberado del riesgo y exonerado de su responsabilidad por la entrega en el lugar convenido, si el comprador no consigue oportunamente la importación de las mercancías. </a:t>
            </a:r>
          </a:p>
          <a:p>
            <a:pPr marL="0" indent="0" algn="just">
              <a:buNone/>
            </a:pPr>
            <a:r>
              <a:rPr lang="es-ES_tradnl" dirty="0"/>
              <a:t>-Puede convenirse en que el vendedor pague alguno de los derechos de importación, para lo cual deberá añadirse una expresión como “IVA pagado” o semejantes.</a:t>
            </a:r>
          </a:p>
          <a:p>
            <a:pPr marL="0" indent="0" algn="just">
              <a:buNone/>
            </a:pPr>
            <a:r>
              <a:rPr lang="es-ES_tradnl" dirty="0"/>
              <a:t>-Debe avisar con oportunidad al comprador del despacho de las mercancías.</a:t>
            </a:r>
          </a:p>
          <a:p>
            <a:pPr marL="0" indent="0" algn="just">
              <a:buNone/>
            </a:pPr>
            <a:r>
              <a:rPr lang="es-ES_tradnl" dirty="0"/>
              <a:t>-Proporcionarle la documentación para que pueda recogerlas y los documentos necesarios para su importación si el comprador lo solicita</a:t>
            </a:r>
            <a:r>
              <a:rPr lang="es-ES" dirty="0"/>
              <a:t>.</a:t>
            </a:r>
            <a:endParaRPr lang="es-ES_tradnl" dirty="0"/>
          </a:p>
        </p:txBody>
      </p:sp>
    </p:spTree>
    <p:extLst>
      <p:ext uri="{BB962C8B-B14F-4D97-AF65-F5344CB8AC3E}">
        <p14:creationId xmlns:p14="http://schemas.microsoft.com/office/powerpoint/2010/main" val="3626448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20688"/>
            <a:ext cx="7239000" cy="1143000"/>
          </a:xfrm>
        </p:spPr>
        <p:txBody>
          <a:bodyPr>
            <a:normAutofit fontScale="90000"/>
          </a:bodyPr>
          <a:lstStyle/>
          <a:p>
            <a:pPr algn="ctr"/>
            <a:r>
              <a:rPr lang="es-ES_tradnl" dirty="0"/>
              <a:t> </a:t>
            </a:r>
            <a:br>
              <a:rPr lang="es-ES_tradnl" dirty="0"/>
            </a:br>
            <a:r>
              <a:rPr lang="es-ES_tradnl" dirty="0"/>
              <a:t>L) COMPRAVENTA DDP O “ENTREGADA DERECHOS PAGADOS”</a:t>
            </a:r>
            <a:br>
              <a:rPr lang="es-ES_tradnl" dirty="0"/>
            </a:br>
            <a:endParaRPr lang="es-ES" dirty="0"/>
          </a:p>
        </p:txBody>
      </p:sp>
      <p:sp>
        <p:nvSpPr>
          <p:cNvPr id="3" name="Marcador de contenido 2"/>
          <p:cNvSpPr>
            <a:spLocks noGrp="1"/>
          </p:cNvSpPr>
          <p:nvPr>
            <p:ph idx="1"/>
          </p:nvPr>
        </p:nvSpPr>
        <p:spPr>
          <a:xfrm>
            <a:off x="457200" y="1268760"/>
            <a:ext cx="7931224" cy="5832648"/>
          </a:xfrm>
        </p:spPr>
        <p:txBody>
          <a:bodyPr>
            <a:normAutofit fontScale="77500" lnSpcReduction="20000"/>
          </a:bodyPr>
          <a:lstStyle/>
          <a:p>
            <a:r>
              <a:rPr lang="es-ES_tradnl" dirty="0"/>
              <a:t>El </a:t>
            </a:r>
            <a:r>
              <a:rPr lang="es-ES_tradnl" u="sng" dirty="0"/>
              <a:t>vendedor</a:t>
            </a:r>
            <a:r>
              <a:rPr lang="es-ES_tradnl" dirty="0"/>
              <a:t> debe entregar la mercancía en un lugar convenido del país de importación y, asume todos los gastos hasta ese momento, así como la responsabilidad de despachar la mercancía para la exportación y la importación y pagar los derechos correspondientes.</a:t>
            </a:r>
          </a:p>
          <a:p>
            <a:pPr marL="0" indent="0">
              <a:buNone/>
            </a:pPr>
            <a:r>
              <a:rPr lang="es-ES_tradnl" dirty="0"/>
              <a:t>- Proporcionar al comprador la documentación necesaria para tomar posesión de la mercancía.</a:t>
            </a:r>
          </a:p>
          <a:p>
            <a:r>
              <a:rPr lang="es-ES_tradnl" dirty="0"/>
              <a:t>El </a:t>
            </a:r>
            <a:r>
              <a:rPr lang="es-ES_tradnl" u="sng" dirty="0"/>
              <a:t>comprador</a:t>
            </a:r>
            <a:r>
              <a:rPr lang="es-ES_tradnl" dirty="0"/>
              <a:t> debe:</a:t>
            </a:r>
          </a:p>
          <a:p>
            <a:pPr marL="0" indent="0">
              <a:buNone/>
            </a:pPr>
            <a:r>
              <a:rPr lang="es-ES_tradnl" dirty="0"/>
              <a:t>- Recibir la mercancía.</a:t>
            </a:r>
          </a:p>
          <a:p>
            <a:pPr marL="0" indent="0">
              <a:buNone/>
            </a:pPr>
            <a:r>
              <a:rPr lang="es-ES_tradnl" dirty="0"/>
              <a:t>- Cuando tenga derecho a determinar la fecha de entrega.</a:t>
            </a:r>
          </a:p>
          <a:p>
            <a:pPr marL="0" indent="0">
              <a:buNone/>
            </a:pPr>
            <a:r>
              <a:rPr lang="es-ES_tradnl" dirty="0"/>
              <a:t>- Dar aviso oportuno para que el vendedor despache la mercancía al lugar convenido.</a:t>
            </a:r>
          </a:p>
          <a:p>
            <a:pPr marL="0" indent="0">
              <a:buNone/>
            </a:pPr>
            <a:r>
              <a:rPr lang="es-ES_tradnl" dirty="0"/>
              <a:t>- Hacerse cargo de los gastos y riesgos a partir del momento de entrega.</a:t>
            </a:r>
          </a:p>
          <a:p>
            <a:pPr marL="0" indent="0">
              <a:buNone/>
            </a:pPr>
            <a:r>
              <a:rPr lang="es-ES_tradnl" dirty="0"/>
              <a:t>- Proporcionar al vendedor, si éste lo solicita, asistencia para realizar los trámites de importación.</a:t>
            </a:r>
          </a:p>
          <a:p>
            <a:pPr marL="0" indent="0">
              <a:buNone/>
            </a:pPr>
            <a:r>
              <a:rPr lang="es-ES_tradnl" dirty="0"/>
              <a:t>-En esta modalidad implica mayor responsabilidad para el vendedor y suele utilizarse, al igual que el DDU, en mercados muy competidos  y respecto de países que tienen sistemas aduaneros modernos y rápidos.</a:t>
            </a:r>
          </a:p>
          <a:p>
            <a:endParaRPr lang="es-ES" dirty="0"/>
          </a:p>
        </p:txBody>
      </p:sp>
    </p:spTree>
    <p:extLst>
      <p:ext uri="{BB962C8B-B14F-4D97-AF65-F5344CB8AC3E}">
        <p14:creationId xmlns:p14="http://schemas.microsoft.com/office/powerpoint/2010/main" val="1970397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7239000" cy="698336"/>
          </a:xfrm>
        </p:spPr>
        <p:txBody>
          <a:bodyPr/>
          <a:lstStyle/>
          <a:p>
            <a:pPr algn="ctr"/>
            <a:r>
              <a:rPr lang="es-ES_tradnl" dirty="0"/>
              <a:t>JOINT VENTURE.</a:t>
            </a:r>
          </a:p>
        </p:txBody>
      </p:sp>
      <p:sp>
        <p:nvSpPr>
          <p:cNvPr id="3" name="Marcador de contenido 2"/>
          <p:cNvSpPr>
            <a:spLocks noGrp="1"/>
          </p:cNvSpPr>
          <p:nvPr>
            <p:ph sz="quarter" idx="1"/>
          </p:nvPr>
        </p:nvSpPr>
        <p:spPr/>
        <p:txBody>
          <a:bodyPr>
            <a:normAutofit fontScale="92500" lnSpcReduction="20000"/>
          </a:bodyPr>
          <a:lstStyle/>
          <a:p>
            <a:pPr algn="just">
              <a:buNone/>
            </a:pPr>
            <a:r>
              <a:rPr lang="es-ES" b="1" dirty="0">
                <a:latin typeface="Times New Roman" panose="02020603050405020304" pitchFamily="18" charset="0"/>
                <a:cs typeface="Times New Roman" panose="02020603050405020304" pitchFamily="18" charset="0"/>
              </a:rPr>
              <a:t>Joint: unión, Venture: empresa.</a:t>
            </a:r>
          </a:p>
          <a:p>
            <a:pPr algn="just">
              <a:buNone/>
            </a:pPr>
            <a:endParaRPr lang="es-ES_tradnl" b="1"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Contrato por el cual dos o más empresas, aportan sus recursos para la consecución de un mismo fin, independientemente de los fines de cada una de ellas. Con el objetivo de crear un nuevo negocio.</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La naturaleza jurídica de dicho contrato es en realizar un objetivo en común de dos o más personas morales sin el ánimo de formar una Sociedad.</a:t>
            </a:r>
            <a:endParaRPr lang="es-ES_tradnl"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Las partes aportan para el objetivo del contrato, activos intangibles o tangibles como (capital, tecnología, derechos, materiales, etc.) que serán explotados únicamente con el propósito de dicho objetivo convenido.</a:t>
            </a:r>
            <a:endParaRPr lang="es-ES_tradnl" dirty="0">
              <a:latin typeface="Times New Roman" panose="02020603050405020304" pitchFamily="18" charset="0"/>
              <a:cs typeface="Times New Roman" panose="02020603050405020304" pitchFamily="18" charset="0"/>
            </a:endParaRPr>
          </a:p>
          <a:p>
            <a:pPr algn="just"/>
            <a:endParaRPr lang="es-ES_tradnl"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805263"/>
            <a:ext cx="672148" cy="1047297"/>
          </a:xfrm>
          <a:prstGeom prst="rect">
            <a:avLst/>
          </a:prstGeom>
          <a:noFill/>
          <a:ln w="9525">
            <a:noFill/>
            <a:miter lim="800000"/>
            <a:headEnd/>
            <a:tailEnd/>
          </a:ln>
        </p:spPr>
      </p:pic>
    </p:spTree>
    <p:extLst>
      <p:ext uri="{BB962C8B-B14F-4D97-AF65-F5344CB8AC3E}">
        <p14:creationId xmlns:p14="http://schemas.microsoft.com/office/powerpoint/2010/main" val="3996261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FUSIÓN Y ESCISIÓN DE SOCIEDADES.</a:t>
            </a:r>
          </a:p>
        </p:txBody>
      </p:sp>
      <p:sp>
        <p:nvSpPr>
          <p:cNvPr id="3" name="2 Marcador de contenido"/>
          <p:cNvSpPr>
            <a:spLocks noGrp="1"/>
          </p:cNvSpPr>
          <p:nvPr>
            <p:ph idx="1"/>
          </p:nvPr>
        </p:nvSpPr>
        <p:spPr/>
        <p:txBody>
          <a:bodyPr>
            <a:normAutofit fontScale="92500"/>
          </a:bodyPr>
          <a:lstStyle/>
          <a:p>
            <a:r>
              <a:rPr lang="es-MX" dirty="0"/>
              <a:t>Procedimiento del artículo 224 LGSM.</a:t>
            </a:r>
          </a:p>
          <a:p>
            <a:pPr algn="just"/>
            <a:r>
              <a:rPr lang="es-MX" dirty="0"/>
              <a:t>Transcurridos tres meses desde que los acuerdos de fusión se protocolizaron e inscribieron en el Registro Público de Comercio (noventa días).</a:t>
            </a:r>
          </a:p>
          <a:p>
            <a:pPr algn="just"/>
            <a:r>
              <a:rPr lang="es-MX" dirty="0"/>
              <a:t>Omisa en señalar si debe haber algún plazo que cuente a partir de la publicación de los acuerdos en el periódico oficial para llevar a cabo la fusión (protección de los derechos de los socios y acreedores).</a:t>
            </a:r>
          </a:p>
          <a:p>
            <a:pPr algn="just"/>
            <a:r>
              <a:rPr lang="es-MX" dirty="0"/>
              <a:t>Surtirá efecto transcurridos tres meses después de haberse realizado su inscripción Reg. </a:t>
            </a:r>
            <a:r>
              <a:rPr lang="es-MX" dirty="0" err="1"/>
              <a:t>Púb</a:t>
            </a:r>
            <a:r>
              <a:rPr lang="es-MX" dirty="0"/>
              <a:t>.</a:t>
            </a:r>
          </a:p>
        </p:txBody>
      </p:sp>
    </p:spTree>
    <p:extLst>
      <p:ext uri="{BB962C8B-B14F-4D97-AF65-F5344CB8AC3E}">
        <p14:creationId xmlns:p14="http://schemas.microsoft.com/office/powerpoint/2010/main" val="3683540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FUSIÓN.</a:t>
            </a:r>
          </a:p>
        </p:txBody>
      </p:sp>
      <p:sp>
        <p:nvSpPr>
          <p:cNvPr id="3" name="2 Marcador de contenido"/>
          <p:cNvSpPr>
            <a:spLocks noGrp="1"/>
          </p:cNvSpPr>
          <p:nvPr>
            <p:ph idx="1"/>
          </p:nvPr>
        </p:nvSpPr>
        <p:spPr/>
        <p:txBody>
          <a:bodyPr/>
          <a:lstStyle/>
          <a:p>
            <a:r>
              <a:rPr lang="es-MX" dirty="0"/>
              <a:t>La ley no contempla convenio de fusión.</a:t>
            </a:r>
          </a:p>
          <a:p>
            <a:r>
              <a:rPr lang="es-MX" dirty="0"/>
              <a:t>Es una mera protocolización de los acuerdos de asambleas extraordinarias de cada sociedad por separado que acordaron fusionarse, su inscripción en el Reg. </a:t>
            </a:r>
            <a:r>
              <a:rPr lang="es-MX" dirty="0" err="1"/>
              <a:t>Púb</a:t>
            </a:r>
            <a:r>
              <a:rPr lang="es-MX" dirty="0"/>
              <a:t>. y su publicación.</a:t>
            </a:r>
          </a:p>
          <a:p>
            <a:r>
              <a:rPr lang="es-MX" dirty="0"/>
              <a:t>El último balance y el sistema de extinguir pasivo/proporción de deudas/y las sociedades que vayan a desaparecer/absorción y transformación.</a:t>
            </a:r>
          </a:p>
          <a:p>
            <a:pPr algn="just"/>
            <a:r>
              <a:rPr lang="es-MX" dirty="0"/>
              <a:t>La fusión no se ha efectuado aún.</a:t>
            </a:r>
          </a:p>
        </p:txBody>
      </p:sp>
    </p:spTree>
    <p:extLst>
      <p:ext uri="{BB962C8B-B14F-4D97-AF65-F5344CB8AC3E}">
        <p14:creationId xmlns:p14="http://schemas.microsoft.com/office/powerpoint/2010/main" val="2496783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FUSIÓN.</a:t>
            </a:r>
          </a:p>
        </p:txBody>
      </p:sp>
      <p:sp>
        <p:nvSpPr>
          <p:cNvPr id="3" name="2 Marcador de contenido"/>
          <p:cNvSpPr>
            <a:spLocks noGrp="1"/>
          </p:cNvSpPr>
          <p:nvPr>
            <p:ph idx="1"/>
          </p:nvPr>
        </p:nvSpPr>
        <p:spPr/>
        <p:txBody>
          <a:bodyPr/>
          <a:lstStyle/>
          <a:p>
            <a:r>
              <a:rPr lang="es-MX" dirty="0"/>
              <a:t>El ejercicio de los derechos de los acreedores a partir de la inscripción de los acuerdos en el Registro o a la fecha en que se hagan las publicaciones (puede que se haya inscrito mas no publicado) R. A partir de la inscripción en el Registro.</a:t>
            </a:r>
          </a:p>
          <a:p>
            <a:pPr marL="0" indent="0">
              <a:buNone/>
            </a:pPr>
            <a:endParaRPr lang="es-MX" dirty="0"/>
          </a:p>
          <a:p>
            <a:r>
              <a:rPr lang="es-MX" dirty="0"/>
              <a:t>Fenómeno contrario la escisión 228-bis fracción V que corre a partir de la inscripción en el Registro y la publicación.</a:t>
            </a:r>
          </a:p>
          <a:p>
            <a:pPr marL="0" indent="0">
              <a:buNone/>
            </a:pPr>
            <a:endParaRPr lang="es-MX" dirty="0"/>
          </a:p>
        </p:txBody>
      </p:sp>
    </p:spTree>
    <p:extLst>
      <p:ext uri="{BB962C8B-B14F-4D97-AF65-F5344CB8AC3E}">
        <p14:creationId xmlns:p14="http://schemas.microsoft.com/office/powerpoint/2010/main" val="1784695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FUSIÓN.</a:t>
            </a:r>
          </a:p>
        </p:txBody>
      </p:sp>
      <p:sp>
        <p:nvSpPr>
          <p:cNvPr id="3" name="2 Marcador de contenido"/>
          <p:cNvSpPr>
            <a:spLocks noGrp="1"/>
          </p:cNvSpPr>
          <p:nvPr>
            <p:ph idx="1"/>
          </p:nvPr>
        </p:nvSpPr>
        <p:spPr/>
        <p:txBody>
          <a:bodyPr/>
          <a:lstStyle/>
          <a:p>
            <a:r>
              <a:rPr lang="es-MX" dirty="0"/>
              <a:t>Se podrá llevar a cabo la fusión a condición de que nadie se oponga independientemente de que no se ha dado el acuerdo de voluntades o convenio entre las partes sino que la ley presupone que cada una en el seno interno o régimen de gestión protocolizó su consentimiento o acuerdo.</a:t>
            </a:r>
          </a:p>
          <a:p>
            <a:pPr marL="0" indent="0">
              <a:buNone/>
            </a:pPr>
            <a:endParaRPr lang="es-MX" dirty="0"/>
          </a:p>
          <a:p>
            <a:r>
              <a:rPr lang="es-MX" dirty="0"/>
              <a:t>Una cosa es protocolizar los acuerdos de fusión y otra muy distinta es llevar a cabo la fusión.</a:t>
            </a:r>
          </a:p>
        </p:txBody>
      </p:sp>
    </p:spTree>
    <p:extLst>
      <p:ext uri="{BB962C8B-B14F-4D97-AF65-F5344CB8AC3E}">
        <p14:creationId xmlns:p14="http://schemas.microsoft.com/office/powerpoint/2010/main" val="59857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FUSIÓN.</a:t>
            </a:r>
          </a:p>
        </p:txBody>
      </p:sp>
      <p:sp>
        <p:nvSpPr>
          <p:cNvPr id="3" name="2 Marcador de contenido"/>
          <p:cNvSpPr>
            <a:spLocks noGrp="1"/>
          </p:cNvSpPr>
          <p:nvPr>
            <p:ph idx="1"/>
          </p:nvPr>
        </p:nvSpPr>
        <p:spPr/>
        <p:txBody>
          <a:bodyPr/>
          <a:lstStyle/>
          <a:p>
            <a:r>
              <a:rPr lang="es-MX" dirty="0"/>
              <a:t>El derecho que se quiso tutelar fue el pago del crédito al acreedor o solo la acción para pedir garantía suficiente para seguridad de sus créditos.</a:t>
            </a:r>
          </a:p>
          <a:p>
            <a:pPr marL="0" indent="0">
              <a:buNone/>
            </a:pPr>
            <a:endParaRPr lang="es-MX" dirty="0"/>
          </a:p>
          <a:p>
            <a:r>
              <a:rPr lang="es-MX" dirty="0"/>
              <a:t>El artículo 224 es omiso y no indica si la oposición es para obtener el pago del crédito o para obtener una garantía mejor.</a:t>
            </a:r>
          </a:p>
        </p:txBody>
      </p:sp>
    </p:spTree>
    <p:extLst>
      <p:ext uri="{BB962C8B-B14F-4D97-AF65-F5344CB8AC3E}">
        <p14:creationId xmlns:p14="http://schemas.microsoft.com/office/powerpoint/2010/main" val="2869173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PROCEDIMIENTO DEL ARTÍCULO  225.</a:t>
            </a:r>
          </a:p>
        </p:txBody>
      </p:sp>
      <p:sp>
        <p:nvSpPr>
          <p:cNvPr id="3" name="2 Marcador de contenido"/>
          <p:cNvSpPr>
            <a:spLocks noGrp="1"/>
          </p:cNvSpPr>
          <p:nvPr>
            <p:ph idx="1"/>
          </p:nvPr>
        </p:nvSpPr>
        <p:spPr/>
        <p:txBody>
          <a:bodyPr>
            <a:normAutofit lnSpcReduction="10000"/>
          </a:bodyPr>
          <a:lstStyle/>
          <a:p>
            <a:r>
              <a:rPr lang="es-MX" dirty="0"/>
              <a:t>Procedimiento rápido surtiendo sus efectos en el Registro:</a:t>
            </a:r>
          </a:p>
          <a:p>
            <a:pPr marL="0" indent="0">
              <a:buNone/>
            </a:pPr>
            <a:endParaRPr lang="es-MX" dirty="0"/>
          </a:p>
          <a:p>
            <a:pPr marL="0" indent="0">
              <a:buNone/>
            </a:pPr>
            <a:r>
              <a:rPr lang="es-MX" dirty="0"/>
              <a:t>a) Se pacte el pago de todas las deudas de las sociedades que hayan de fusionarse.</a:t>
            </a:r>
          </a:p>
          <a:p>
            <a:pPr marL="0" indent="0">
              <a:buNone/>
            </a:pPr>
            <a:endParaRPr lang="es-MX" dirty="0"/>
          </a:p>
          <a:p>
            <a:pPr marL="0" indent="0">
              <a:buNone/>
            </a:pPr>
            <a:r>
              <a:rPr lang="es-MX" dirty="0"/>
              <a:t>b) Se constituya el depósito de su importe en una institución de crédito.</a:t>
            </a:r>
          </a:p>
          <a:p>
            <a:pPr marL="0" indent="0">
              <a:buNone/>
            </a:pPr>
            <a:endParaRPr lang="es-MX" dirty="0"/>
          </a:p>
          <a:p>
            <a:pPr marL="0" indent="0">
              <a:buNone/>
            </a:pPr>
            <a:r>
              <a:rPr lang="es-MX" dirty="0"/>
              <a:t>c) O bien si consta el consentimiento de todos los acreedores.</a:t>
            </a:r>
          </a:p>
        </p:txBody>
      </p:sp>
    </p:spTree>
    <p:extLst>
      <p:ext uri="{BB962C8B-B14F-4D97-AF65-F5344CB8AC3E}">
        <p14:creationId xmlns:p14="http://schemas.microsoft.com/office/powerpoint/2010/main" val="3152312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FUSIÓN.</a:t>
            </a:r>
          </a:p>
        </p:txBody>
      </p:sp>
      <p:sp>
        <p:nvSpPr>
          <p:cNvPr id="3" name="2 Marcador de contenido"/>
          <p:cNvSpPr>
            <a:spLocks noGrp="1"/>
          </p:cNvSpPr>
          <p:nvPr>
            <p:ph idx="1"/>
          </p:nvPr>
        </p:nvSpPr>
        <p:spPr/>
        <p:txBody>
          <a:bodyPr>
            <a:normAutofit fontScale="92500" lnSpcReduction="10000"/>
          </a:bodyPr>
          <a:lstStyle/>
          <a:p>
            <a:r>
              <a:rPr lang="es-MX" dirty="0"/>
              <a:t>Se ha cuestionado si el pago de las deudas se vencen anticipadamente o solo las sociedades que desaparecen o todas las que se fusionan (fenómeno de cesación de la personalidad).</a:t>
            </a:r>
          </a:p>
          <a:p>
            <a:r>
              <a:rPr lang="es-MX" dirty="0"/>
              <a:t>R. El pago de las deudas de las sociedades que desaparecen por el principio de certidumbre jurídica.</a:t>
            </a:r>
          </a:p>
          <a:p>
            <a:r>
              <a:rPr lang="es-MX" dirty="0"/>
              <a:t>Fenómeno que se diluye en la participación de los socios en el capital social ya que no hay derecho preferencia para suscribir los aumentos de capital que pueda resultar como consecuencia de la fusión (fenómeno de partes relacionadas).</a:t>
            </a:r>
          </a:p>
        </p:txBody>
      </p:sp>
    </p:spTree>
    <p:extLst>
      <p:ext uri="{BB962C8B-B14F-4D97-AF65-F5344CB8AC3E}">
        <p14:creationId xmlns:p14="http://schemas.microsoft.com/office/powerpoint/2010/main" val="304465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FFA10BC-6711-1A45-83BD-ACE8B0FB78A9}"/>
              </a:ext>
            </a:extLst>
          </p:cNvPr>
          <p:cNvSpPr>
            <a:spLocks noGrp="1"/>
          </p:cNvSpPr>
          <p:nvPr>
            <p:ph idx="1"/>
          </p:nvPr>
        </p:nvSpPr>
        <p:spPr>
          <a:xfrm>
            <a:off x="107504" y="188640"/>
            <a:ext cx="8136904" cy="6669360"/>
          </a:xfrm>
        </p:spPr>
        <p:txBody>
          <a:bodyPr>
            <a:normAutofit fontScale="85000" lnSpcReduction="20000"/>
          </a:bodyPr>
          <a:lstStyle/>
          <a:p>
            <a:r>
              <a:rPr lang="es-MX" dirty="0"/>
              <a:t>ESPECULACIÓN COMERCIAL.- Afán de lucro. </a:t>
            </a:r>
          </a:p>
          <a:p>
            <a:pPr marL="0" indent="0">
              <a:buNone/>
            </a:pPr>
            <a:r>
              <a:rPr lang="es-MX" dirty="0"/>
              <a:t>1.- Lograr agregar un valor. </a:t>
            </a:r>
          </a:p>
          <a:p>
            <a:pPr marL="0" indent="0">
              <a:buNone/>
            </a:pPr>
            <a:r>
              <a:rPr lang="es-MX" dirty="0"/>
              <a:t>2.- Lucro que será lo comercial – la habitualidad – realiza su ocupación ordinaria. </a:t>
            </a:r>
          </a:p>
          <a:p>
            <a:pPr marL="0" indent="0">
              <a:buNone/>
            </a:pPr>
            <a:r>
              <a:rPr lang="es-MX" dirty="0"/>
              <a:t>3.- Inscripción en el registro (forzoso para las sociedades mercantiles – optativo para el comerciante individual). 75 última fracción en caso de duda de la naturaleza comercial (arbitrio judicial). </a:t>
            </a:r>
          </a:p>
          <a:p>
            <a:pPr marL="0" indent="0">
              <a:buNone/>
            </a:pPr>
            <a:r>
              <a:rPr lang="es-MX" dirty="0"/>
              <a:t>Artículo primero de la Ley de Títulos y Operaciones de Crédito (actos absolutos). 1.- Cosas mercantiles – Los Títulos de Crédito son actos de comercio.</a:t>
            </a:r>
            <a:br>
              <a:rPr lang="es-MX" dirty="0"/>
            </a:br>
            <a:r>
              <a:rPr lang="es-MX" dirty="0"/>
              <a:t>2.- Párrafo segundo las operaciones de crédito.</a:t>
            </a:r>
            <a:br>
              <a:rPr lang="es-MX" dirty="0"/>
            </a:br>
            <a:r>
              <a:rPr lang="es-MX" dirty="0"/>
              <a:t>3.- Las operaciones que realicen los bancos conforme al artículo 75 fracción 14 son actos de comercio.</a:t>
            </a:r>
            <a:br>
              <a:rPr lang="es-MX" dirty="0"/>
            </a:br>
            <a:r>
              <a:rPr lang="es-MX" dirty="0"/>
              <a:t>4.- En la ley de fianza aquel que intervenga con una Institución de Fianzas realiza un acto de comercio. * artículo 2 de la ley de fianzas y los contratos que ellos otorguen serán mercantiles </a:t>
            </a:r>
          </a:p>
          <a:p>
            <a:pPr marL="0" indent="0">
              <a:buNone/>
            </a:pPr>
            <a:r>
              <a:rPr lang="es-MX" dirty="0"/>
              <a:t>a) Autorización compañía de fianzas.(SHCP)</a:t>
            </a:r>
          </a:p>
          <a:p>
            <a:pPr marL="0" indent="0">
              <a:buNone/>
            </a:pPr>
            <a:r>
              <a:rPr lang="es-MX" dirty="0"/>
              <a:t>b) Título oneroso.</a:t>
            </a:r>
            <a:br>
              <a:rPr lang="es-MX" dirty="0"/>
            </a:br>
            <a:r>
              <a:rPr lang="es-MX" dirty="0"/>
              <a:t>c) De acuerdo al artículo 2811 Código Civil Accidentalmente No en forma de pólizas.</a:t>
            </a:r>
            <a:br>
              <a:rPr lang="es-MX" dirty="0"/>
            </a:br>
            <a:r>
              <a:rPr lang="es-MX" dirty="0"/>
              <a:t>No se anuncien públicamente. No se empleen agentes. </a:t>
            </a:r>
          </a:p>
        </p:txBody>
      </p:sp>
    </p:spTree>
    <p:extLst>
      <p:ext uri="{BB962C8B-B14F-4D97-AF65-F5344CB8AC3E}">
        <p14:creationId xmlns:p14="http://schemas.microsoft.com/office/powerpoint/2010/main" val="2443361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¿Cuándo puede llevarse a cabo la fusión?</a:t>
            </a:r>
          </a:p>
        </p:txBody>
      </p:sp>
      <p:sp>
        <p:nvSpPr>
          <p:cNvPr id="3" name="2 Marcador de contenido"/>
          <p:cNvSpPr>
            <a:spLocks noGrp="1"/>
          </p:cNvSpPr>
          <p:nvPr>
            <p:ph idx="1"/>
          </p:nvPr>
        </p:nvSpPr>
        <p:spPr/>
        <p:txBody>
          <a:bodyPr>
            <a:normAutofit lnSpcReduction="10000"/>
          </a:bodyPr>
          <a:lstStyle/>
          <a:p>
            <a:r>
              <a:rPr lang="es-MX" dirty="0"/>
              <a:t>Procedimiento del 224 que no exista oposición de acreedores o bien si se declara infundada la oposición.</a:t>
            </a:r>
          </a:p>
          <a:p>
            <a:r>
              <a:rPr lang="es-MX" dirty="0"/>
              <a:t>Equivocadamente se sostiene que el plazo debe ser de la publicación de los acuerdos de fusión.</a:t>
            </a:r>
          </a:p>
          <a:p>
            <a:r>
              <a:rPr lang="es-MX" dirty="0"/>
              <a:t>Procedimiento del 225 tendrá efectos desde el momento de su inscripción condicionada para que surta efectos su inscripción (fenómeno de creación de la personalidad jurídica irregular antes de su inscripción 2 LGSM subsidiaria, solidaria e ilimitada.</a:t>
            </a:r>
          </a:p>
        </p:txBody>
      </p:sp>
    </p:spTree>
    <p:extLst>
      <p:ext uri="{BB962C8B-B14F-4D97-AF65-F5344CB8AC3E}">
        <p14:creationId xmlns:p14="http://schemas.microsoft.com/office/powerpoint/2010/main" val="2305359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Fusión.</a:t>
            </a:r>
          </a:p>
        </p:txBody>
      </p:sp>
      <p:sp>
        <p:nvSpPr>
          <p:cNvPr id="3" name="2 Marcador de contenido"/>
          <p:cNvSpPr>
            <a:spLocks noGrp="1"/>
          </p:cNvSpPr>
          <p:nvPr>
            <p:ph idx="1"/>
          </p:nvPr>
        </p:nvSpPr>
        <p:spPr/>
        <p:txBody>
          <a:bodyPr/>
          <a:lstStyle/>
          <a:p>
            <a:r>
              <a:rPr lang="es-MX" dirty="0"/>
              <a:t>En la fusión no se concede al socio el derecho de retiro, lo que sí acontece en la escisión (206).</a:t>
            </a:r>
          </a:p>
          <a:p>
            <a:pPr marL="0" indent="0">
              <a:buNone/>
            </a:pPr>
            <a:endParaRPr lang="es-MX" dirty="0"/>
          </a:p>
          <a:p>
            <a:r>
              <a:rPr lang="es-MX" dirty="0"/>
              <a:t>Habrá que tener presente si el derecho de oposición del 201 puede ejercerse o se ejercita en forma distinta a los dos procedimientos de fusión (224 y 225).</a:t>
            </a:r>
          </a:p>
        </p:txBody>
      </p:sp>
    </p:spTree>
    <p:extLst>
      <p:ext uri="{BB962C8B-B14F-4D97-AF65-F5344CB8AC3E}">
        <p14:creationId xmlns:p14="http://schemas.microsoft.com/office/powerpoint/2010/main" val="4150945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ESCISIÓN.</a:t>
            </a:r>
          </a:p>
        </p:txBody>
      </p:sp>
      <p:sp>
        <p:nvSpPr>
          <p:cNvPr id="3" name="2 Marcador de contenido"/>
          <p:cNvSpPr>
            <a:spLocks noGrp="1"/>
          </p:cNvSpPr>
          <p:nvPr>
            <p:ph idx="1"/>
          </p:nvPr>
        </p:nvSpPr>
        <p:spPr/>
        <p:txBody>
          <a:bodyPr>
            <a:normAutofit lnSpcReduction="10000"/>
          </a:bodyPr>
          <a:lstStyle/>
          <a:p>
            <a:r>
              <a:rPr lang="es-MX" dirty="0"/>
              <a:t>Fue concebida primeramente en el Código Fiscal y luego en la LGSM (228-bis).</a:t>
            </a:r>
          </a:p>
          <a:p>
            <a:r>
              <a:rPr lang="es-MX" dirty="0"/>
              <a:t>Síntesis de la información de la forma, plazos y mecanismos que el activo, pasivo y capital serán transferidos.</a:t>
            </a:r>
          </a:p>
          <a:p>
            <a:r>
              <a:rPr lang="es-MX" dirty="0"/>
              <a:t>La determinación de las obligaciones que por razón de la escisión asuma cada sociedad escindida hasta por el importe del activo neto que se les aplique.</a:t>
            </a:r>
          </a:p>
          <a:p>
            <a:r>
              <a:rPr lang="es-MX" dirty="0"/>
              <a:t>Debe protocolizarse e inscribirse y un extracto en el periódico oficial y otro de mayor circulación.</a:t>
            </a:r>
          </a:p>
        </p:txBody>
      </p:sp>
    </p:spTree>
    <p:extLst>
      <p:ext uri="{BB962C8B-B14F-4D97-AF65-F5344CB8AC3E}">
        <p14:creationId xmlns:p14="http://schemas.microsoft.com/office/powerpoint/2010/main" val="16538462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ESCISIÓN.</a:t>
            </a:r>
          </a:p>
        </p:txBody>
      </p:sp>
      <p:sp>
        <p:nvSpPr>
          <p:cNvPr id="3" name="2 Marcador de contenido"/>
          <p:cNvSpPr>
            <a:spLocks noGrp="1"/>
          </p:cNvSpPr>
          <p:nvPr>
            <p:ph idx="1"/>
          </p:nvPr>
        </p:nvSpPr>
        <p:spPr/>
        <p:txBody>
          <a:bodyPr>
            <a:normAutofit lnSpcReduction="10000"/>
          </a:bodyPr>
          <a:lstStyle/>
          <a:p>
            <a:r>
              <a:rPr lang="es-MX" dirty="0"/>
              <a:t>De la documentación que sustentó los acuerdos deben estar a disposición de socios y acreedores por un plazo de 45 días naturales a partir de la inscripción y las publicaciones efectuadas en el domicilio social.</a:t>
            </a:r>
          </a:p>
          <a:p>
            <a:r>
              <a:rPr lang="es-MX" dirty="0"/>
              <a:t>El socio o grupo de socios que representen el 20% de capital social, así como el acreedor que tenga interés jurídico podrán oponerse judicialmente otorgando fianza por los perjuicios que puedan causarse a la sociedad.</a:t>
            </a:r>
          </a:p>
        </p:txBody>
      </p:sp>
    </p:spTree>
    <p:extLst>
      <p:ext uri="{BB962C8B-B14F-4D97-AF65-F5344CB8AC3E}">
        <p14:creationId xmlns:p14="http://schemas.microsoft.com/office/powerpoint/2010/main" val="1520156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ESCISIÓN. CUÁNDO SE PUEDE LLEVAR A CABO.</a:t>
            </a:r>
          </a:p>
        </p:txBody>
      </p:sp>
      <p:sp>
        <p:nvSpPr>
          <p:cNvPr id="3" name="2 Marcador de contenido"/>
          <p:cNvSpPr>
            <a:spLocks noGrp="1"/>
          </p:cNvSpPr>
          <p:nvPr>
            <p:ph idx="1"/>
          </p:nvPr>
        </p:nvSpPr>
        <p:spPr/>
        <p:txBody>
          <a:bodyPr/>
          <a:lstStyle/>
          <a:p>
            <a:r>
              <a:rPr lang="es-MX" dirty="0"/>
              <a:t>45 días contados a partir de la fecha de publicación de los acuerdos de escisión o de la fecha de inscripción en el Reg. </a:t>
            </a:r>
            <a:r>
              <a:rPr lang="es-MX" dirty="0" err="1"/>
              <a:t>Púb</a:t>
            </a:r>
            <a:r>
              <a:rPr lang="es-MX" dirty="0"/>
              <a:t>. sin que exista oposición, o haya sido declarada improcedente.</a:t>
            </a:r>
          </a:p>
          <a:p>
            <a:r>
              <a:rPr lang="es-MX" dirty="0"/>
              <a:t>Hay un régimen de responsabilidad solidaria de las escindidas hasta por el plazo de tres años y con el límite al activo neto aplicado, no será siempre una garantía suficiente (228 fracciones V y VI).</a:t>
            </a:r>
          </a:p>
        </p:txBody>
      </p:sp>
    </p:spTree>
    <p:extLst>
      <p:ext uri="{BB962C8B-B14F-4D97-AF65-F5344CB8AC3E}">
        <p14:creationId xmlns:p14="http://schemas.microsoft.com/office/powerpoint/2010/main" val="1837123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Escisión total y parcial.</a:t>
            </a:r>
          </a:p>
        </p:txBody>
      </p:sp>
      <p:sp>
        <p:nvSpPr>
          <p:cNvPr id="3" name="2 Marcador de contenido"/>
          <p:cNvSpPr>
            <a:spLocks noGrp="1"/>
          </p:cNvSpPr>
          <p:nvPr>
            <p:ph idx="1"/>
          </p:nvPr>
        </p:nvSpPr>
        <p:spPr/>
        <p:txBody>
          <a:bodyPr/>
          <a:lstStyle/>
          <a:p>
            <a:r>
              <a:rPr lang="es-MX" dirty="0"/>
              <a:t>Si de estas surgen varias sociedades escindidas, parecería que la única que queda obligada solidariamente es la escindente o primigenia y no todas las demás, aquí, si existe un perjuicio para los socios y los acreedores por la transferencia o mecanismo de activos y bienes a unas sociedades y a otras que, con mayores pasivos que activos, consecuentemente la responsabilidad solidaria de ésta, sería de escasa utilidad.</a:t>
            </a:r>
          </a:p>
        </p:txBody>
      </p:sp>
    </p:spTree>
    <p:extLst>
      <p:ext uri="{BB962C8B-B14F-4D97-AF65-F5344CB8AC3E}">
        <p14:creationId xmlns:p14="http://schemas.microsoft.com/office/powerpoint/2010/main" val="28226516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Reglas del artículo 228-bis.</a:t>
            </a:r>
          </a:p>
        </p:txBody>
      </p:sp>
      <p:sp>
        <p:nvSpPr>
          <p:cNvPr id="3" name="2 Marcador de contenido"/>
          <p:cNvSpPr>
            <a:spLocks noGrp="1"/>
          </p:cNvSpPr>
          <p:nvPr>
            <p:ph idx="1"/>
          </p:nvPr>
        </p:nvSpPr>
        <p:spPr/>
        <p:txBody>
          <a:bodyPr>
            <a:normAutofit fontScale="92500" lnSpcReduction="20000"/>
          </a:bodyPr>
          <a:lstStyle/>
          <a:p>
            <a:r>
              <a:rPr lang="es-MX" dirty="0"/>
              <a:t>Dividir el total o parte del patrimonio para aportarlo a las escindidas en bloque del activo, pasivo y capital, la conjunción “Y” que es copulativa al escindirse una sociedad se aplique a una de las escindidas una parte del activo y del pasivo existiendo un problema para los acreedores al no contar con la garantía del todo del patrimonio de la sociedad que se escinde.</a:t>
            </a:r>
          </a:p>
          <a:p>
            <a:pPr marL="0" indent="0">
              <a:buNone/>
            </a:pPr>
            <a:endParaRPr lang="es-MX" dirty="0"/>
          </a:p>
          <a:p>
            <a:r>
              <a:rPr lang="es-MX" dirty="0"/>
              <a:t>2051 del Código Civil que prohíbe que el deudor pueda ceder su deuda sin consentimiento del acreedor. 2986 que establece que el deudor responde del cumplimiento de sus obligaciones con todos sus bienes.</a:t>
            </a:r>
          </a:p>
        </p:txBody>
      </p:sp>
    </p:spTree>
    <p:extLst>
      <p:ext uri="{BB962C8B-B14F-4D97-AF65-F5344CB8AC3E}">
        <p14:creationId xmlns:p14="http://schemas.microsoft.com/office/powerpoint/2010/main" val="4169940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Comercio electrónico</a:t>
            </a:r>
          </a:p>
        </p:txBody>
      </p:sp>
    </p:spTree>
    <p:extLst>
      <p:ext uri="{BB962C8B-B14F-4D97-AF65-F5344CB8AC3E}">
        <p14:creationId xmlns:p14="http://schemas.microsoft.com/office/powerpoint/2010/main" val="35837251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COMERCIO ELECTRÓNICO</a:t>
            </a:r>
          </a:p>
        </p:txBody>
      </p:sp>
      <p:sp>
        <p:nvSpPr>
          <p:cNvPr id="3" name="2 Marcador de contenido"/>
          <p:cNvSpPr>
            <a:spLocks noGrp="1"/>
          </p:cNvSpPr>
          <p:nvPr>
            <p:ph idx="1"/>
          </p:nvPr>
        </p:nvSpPr>
        <p:spPr/>
        <p:txBody>
          <a:bodyPr/>
          <a:lstStyle/>
          <a:p>
            <a:pPr algn="just"/>
            <a:r>
              <a:rPr lang="es-MX" dirty="0">
                <a:effectLst>
                  <a:outerShdw blurRad="38100" dist="38100" dir="2700000" algn="tl">
                    <a:srgbClr val="000000">
                      <a:alpha val="43137"/>
                    </a:srgbClr>
                  </a:outerShdw>
                </a:effectLst>
                <a:latin typeface="Sylfaen" panose="010A0502050306030303" pitchFamily="18" charset="0"/>
              </a:rPr>
              <a:t>Comercio</a:t>
            </a:r>
            <a:r>
              <a:rPr lang="es-MX" dirty="0">
                <a:latin typeface="Sylfaen" panose="010A0502050306030303" pitchFamily="18" charset="0"/>
              </a:rPr>
              <a:t>- Redes abiertas, conducen a un intercambio de valor entre dos partes.</a:t>
            </a:r>
          </a:p>
          <a:p>
            <a:pPr marL="0" indent="0" algn="just">
              <a:buNone/>
            </a:pPr>
            <a:endParaRPr lang="es-MX" dirty="0">
              <a:latin typeface="Sylfaen" panose="010A0502050306030303" pitchFamily="18" charset="0"/>
            </a:endParaRPr>
          </a:p>
          <a:p>
            <a:pPr marL="0" indent="0" algn="just">
              <a:buNone/>
            </a:pPr>
            <a:endParaRPr lang="es-MX" dirty="0">
              <a:latin typeface="Sylfaen" panose="010A0502050306030303" pitchFamily="18" charset="0"/>
            </a:endParaRPr>
          </a:p>
          <a:p>
            <a:pPr algn="just"/>
            <a:r>
              <a:rPr lang="es-MX" dirty="0">
                <a:effectLst>
                  <a:outerShdw blurRad="38100" dist="38100" dir="2700000" algn="tl">
                    <a:srgbClr val="000000">
                      <a:alpha val="43137"/>
                    </a:srgbClr>
                  </a:outerShdw>
                </a:effectLst>
                <a:latin typeface="Sylfaen" panose="010A0502050306030303" pitchFamily="18" charset="0"/>
              </a:rPr>
              <a:t>Electrónico</a:t>
            </a:r>
            <a:r>
              <a:rPr lang="es-MX" dirty="0">
                <a:latin typeface="Sylfaen" panose="010A0502050306030303" pitchFamily="18" charset="0"/>
              </a:rPr>
              <a:t>- Infraestructura mundial de tecnologías y redes de información, permiten el procesamiento y transmisión de datos digitalizados.</a:t>
            </a:r>
          </a:p>
          <a:p>
            <a:pPr algn="just"/>
            <a:endParaRPr lang="es-MX" dirty="0">
              <a:latin typeface="Sylfaen" panose="010A0502050306030303" pitchFamily="18" charset="0"/>
            </a:endParaRPr>
          </a:p>
          <a:p>
            <a:pPr marL="0" indent="0" algn="just">
              <a:buNone/>
            </a:pPr>
            <a:endParaRPr lang="es-MX" dirty="0">
              <a:latin typeface="Sylfaen" panose="010A05020503060303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7089" y="2477249"/>
            <a:ext cx="1420936" cy="111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9558" y="5157192"/>
            <a:ext cx="1525712" cy="101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1154400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87824" y="809426"/>
            <a:ext cx="4574704" cy="4846320"/>
          </a:xfrm>
        </p:spPr>
        <p:txBody>
          <a:bodyPr>
            <a:normAutofit fontScale="92500" lnSpcReduction="10000"/>
          </a:bodyPr>
          <a:lstStyle/>
          <a:p>
            <a:pPr algn="just"/>
            <a:r>
              <a:rPr lang="es-MX" dirty="0">
                <a:latin typeface="Sylfaen" panose="010A0502050306030303" pitchFamily="18" charset="0"/>
              </a:rPr>
              <a:t>COMERCIO ELECTRÓNICO:</a:t>
            </a:r>
          </a:p>
          <a:p>
            <a:pPr algn="just"/>
            <a:endParaRPr lang="es-MX" dirty="0">
              <a:latin typeface="Sylfaen" panose="010A0502050306030303" pitchFamily="18" charset="0"/>
            </a:endParaRPr>
          </a:p>
          <a:p>
            <a:pPr marL="0" indent="0" algn="just">
              <a:buNone/>
            </a:pPr>
            <a:r>
              <a:rPr lang="es-MX" dirty="0">
                <a:latin typeface="Sylfaen" panose="010A0502050306030303" pitchFamily="18" charset="0"/>
              </a:rPr>
              <a:t>No solo influye la compra y venta electrónica de bienes, información o servicios, sino también el uso de la red para actividades anteriores o posteriores a la venta.</a:t>
            </a:r>
          </a:p>
          <a:p>
            <a:pPr marL="0" indent="0" algn="just">
              <a:buNone/>
            </a:pPr>
            <a:r>
              <a:rPr lang="es-MX" dirty="0">
                <a:latin typeface="Sylfaen" panose="010A0502050306030303" pitchFamily="18" charset="0"/>
              </a:rPr>
              <a:t>Características:</a:t>
            </a:r>
          </a:p>
          <a:p>
            <a:pPr algn="just">
              <a:buFont typeface="Wingdings" panose="05000000000000000000" pitchFamily="2" charset="2"/>
              <a:buChar char="ü"/>
            </a:pPr>
            <a:r>
              <a:rPr lang="es-MX" dirty="0">
                <a:latin typeface="Sylfaen" panose="010A0502050306030303" pitchFamily="18" charset="0"/>
              </a:rPr>
              <a:t>Productos intangibles</a:t>
            </a:r>
          </a:p>
          <a:p>
            <a:pPr algn="just">
              <a:buFont typeface="Wingdings" panose="05000000000000000000" pitchFamily="2" charset="2"/>
              <a:buChar char="ü"/>
            </a:pPr>
            <a:r>
              <a:rPr lang="es-MX" dirty="0">
                <a:latin typeface="Sylfaen" panose="010A0502050306030303" pitchFamily="18" charset="0"/>
              </a:rPr>
              <a:t>Naturaleza Internacional</a:t>
            </a:r>
          </a:p>
          <a:p>
            <a:pPr algn="just">
              <a:buFont typeface="Wingdings" panose="05000000000000000000" pitchFamily="2" charset="2"/>
              <a:buChar char="ü"/>
            </a:pPr>
            <a:r>
              <a:rPr lang="es-MX" dirty="0">
                <a:latin typeface="Sylfaen" panose="010A0502050306030303" pitchFamily="18" charset="0"/>
              </a:rPr>
              <a:t>Naturaleza interdisciplinaria del comercio electrónico</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08720"/>
            <a:ext cx="265889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3783092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10D83-AA2D-014B-AFC2-776849FDDDA6}"/>
              </a:ext>
            </a:extLst>
          </p:cNvPr>
          <p:cNvSpPr>
            <a:spLocks noGrp="1"/>
          </p:cNvSpPr>
          <p:nvPr>
            <p:ph type="title"/>
          </p:nvPr>
        </p:nvSpPr>
        <p:spPr/>
        <p:txBody>
          <a:bodyPr/>
          <a:lstStyle/>
          <a:p>
            <a:r>
              <a:rPr lang="es-MX" dirty="0"/>
              <a:t>DEFINICIONES</a:t>
            </a:r>
          </a:p>
        </p:txBody>
      </p:sp>
      <p:sp>
        <p:nvSpPr>
          <p:cNvPr id="3" name="Marcador de contenido 2">
            <a:extLst>
              <a:ext uri="{FF2B5EF4-FFF2-40B4-BE49-F238E27FC236}">
                <a16:creationId xmlns:a16="http://schemas.microsoft.com/office/drawing/2014/main" id="{38DA5F13-4D65-7241-9B98-3CDC8F951B7A}"/>
              </a:ext>
            </a:extLst>
          </p:cNvPr>
          <p:cNvSpPr>
            <a:spLocks noGrp="1"/>
          </p:cNvSpPr>
          <p:nvPr>
            <p:ph idx="1"/>
          </p:nvPr>
        </p:nvSpPr>
        <p:spPr/>
        <p:txBody>
          <a:bodyPr>
            <a:normAutofit fontScale="85000" lnSpcReduction="20000"/>
          </a:bodyPr>
          <a:lstStyle/>
          <a:p>
            <a:pPr marL="0" indent="0">
              <a:buNone/>
            </a:pPr>
            <a:r>
              <a:rPr lang="es-MX" dirty="0"/>
              <a:t>1.- MANTILLA MOLINA.-</a:t>
            </a:r>
            <a:br>
              <a:rPr lang="es-MX" dirty="0"/>
            </a:br>
            <a:r>
              <a:rPr lang="es-MX" dirty="0"/>
              <a:t>a) Sistema de normas jurídicas que determinan su campo de acción. </a:t>
            </a:r>
          </a:p>
          <a:p>
            <a:pPr marL="0" indent="0">
              <a:buNone/>
            </a:pPr>
            <a:r>
              <a:rPr lang="es-MX" dirty="0"/>
              <a:t>b)  Por medio de la calificación de mercantil. </a:t>
            </a:r>
          </a:p>
          <a:p>
            <a:pPr marL="0" indent="0">
              <a:buNone/>
            </a:pPr>
            <a:r>
              <a:rPr lang="es-MX" dirty="0"/>
              <a:t>c)  A ciertos actos. </a:t>
            </a:r>
          </a:p>
          <a:p>
            <a:pPr marL="0" indent="0">
              <a:buNone/>
            </a:pPr>
            <a:r>
              <a:rPr lang="es-MX" dirty="0"/>
              <a:t>d)  O profesión a que se dedican. </a:t>
            </a:r>
          </a:p>
          <a:p>
            <a:pPr marL="0" indent="0">
              <a:buNone/>
            </a:pPr>
            <a:r>
              <a:rPr lang="es-MX" dirty="0"/>
              <a:t>2.- ROCCO.-</a:t>
            </a:r>
          </a:p>
          <a:p>
            <a:pPr marL="0" indent="0">
              <a:buNone/>
            </a:pPr>
            <a:r>
              <a:rPr lang="es-MX" dirty="0"/>
              <a:t>a)  Aquel que regula relaciones de los particulares. </a:t>
            </a:r>
          </a:p>
          <a:p>
            <a:pPr marL="0" indent="0">
              <a:buNone/>
            </a:pPr>
            <a:r>
              <a:rPr lang="es-MX" dirty="0"/>
              <a:t>b)  De la Industria mercantil. </a:t>
            </a:r>
          </a:p>
          <a:p>
            <a:pPr marL="0" indent="0">
              <a:buNone/>
            </a:pPr>
            <a:r>
              <a:rPr lang="es-MX" dirty="0"/>
              <a:t>3.- GARRIGES.- </a:t>
            </a:r>
          </a:p>
          <a:p>
            <a:pPr marL="0" indent="0">
              <a:buNone/>
            </a:pPr>
            <a:r>
              <a:rPr lang="es-MX" dirty="0"/>
              <a:t>a) Regula actos de comercio.</a:t>
            </a:r>
            <a:br>
              <a:rPr lang="es-MX" dirty="0"/>
            </a:br>
            <a:r>
              <a:rPr lang="es-MX" dirty="0"/>
              <a:t>b) Explotación de Industrias mercantiles organizadas. </a:t>
            </a:r>
          </a:p>
          <a:p>
            <a:pPr marL="0" indent="0">
              <a:buNone/>
            </a:pPr>
            <a:r>
              <a:rPr lang="es-MX" dirty="0"/>
              <a:t>c) Ocasionalmenteocomerciantesonocomerciantes. </a:t>
            </a:r>
          </a:p>
          <a:p>
            <a:pPr marL="0" indent="0">
              <a:buNone/>
            </a:pPr>
            <a:r>
              <a:rPr lang="es-MX" dirty="0"/>
              <a:t>d) Legislador considera mercantiles. </a:t>
            </a:r>
          </a:p>
          <a:p>
            <a:pPr marL="0" indent="0">
              <a:buNone/>
            </a:pPr>
            <a:endParaRPr lang="es-MX" dirty="0"/>
          </a:p>
          <a:p>
            <a:pPr marL="0" indent="0">
              <a:buNone/>
            </a:pPr>
            <a:endParaRPr lang="es-MX" dirty="0"/>
          </a:p>
        </p:txBody>
      </p:sp>
    </p:spTree>
    <p:extLst>
      <p:ext uri="{BB962C8B-B14F-4D97-AF65-F5344CB8AC3E}">
        <p14:creationId xmlns:p14="http://schemas.microsoft.com/office/powerpoint/2010/main" val="42920750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239000" cy="770344"/>
          </a:xfrm>
        </p:spPr>
        <p:txBody>
          <a:bodyPr/>
          <a:lstStyle/>
          <a:p>
            <a:r>
              <a:rPr lang="es-MX" dirty="0"/>
              <a:t>a. Contratos</a:t>
            </a:r>
          </a:p>
        </p:txBody>
      </p:sp>
      <p:sp>
        <p:nvSpPr>
          <p:cNvPr id="3" name="2 Marcador de contenido"/>
          <p:cNvSpPr>
            <a:spLocks noGrp="1"/>
          </p:cNvSpPr>
          <p:nvPr>
            <p:ph idx="1"/>
          </p:nvPr>
        </p:nvSpPr>
        <p:spPr>
          <a:xfrm>
            <a:off x="395536" y="1512944"/>
            <a:ext cx="7239000" cy="5330992"/>
          </a:xfrm>
        </p:spPr>
        <p:txBody>
          <a:bodyPr>
            <a:normAutofit/>
          </a:bodyPr>
          <a:lstStyle/>
          <a:p>
            <a:pPr algn="just"/>
            <a:r>
              <a:rPr lang="es-MX" sz="2400" dirty="0">
                <a:latin typeface="Sylfaen" panose="010A0502050306030303" pitchFamily="18" charset="0"/>
              </a:rPr>
              <a:t>El contrato informático según </a:t>
            </a:r>
            <a:r>
              <a:rPr lang="es-MX" sz="2400" dirty="0" err="1">
                <a:latin typeface="Sylfaen" panose="010A0502050306030303" pitchFamily="18" charset="0"/>
              </a:rPr>
              <a:t>Willheim</a:t>
            </a:r>
            <a:r>
              <a:rPr lang="es-MX" sz="2400" dirty="0">
                <a:latin typeface="Sylfaen" panose="010A0502050306030303" pitchFamily="18" charset="0"/>
              </a:rPr>
              <a:t> David </a:t>
            </a:r>
            <a:r>
              <a:rPr lang="es-MX" sz="2400" dirty="0" err="1">
                <a:latin typeface="Sylfaen" panose="010A0502050306030303" pitchFamily="18" charset="0"/>
              </a:rPr>
              <a:t>Angermüller</a:t>
            </a:r>
            <a:r>
              <a:rPr lang="es-MX" sz="2400" dirty="0">
                <a:latin typeface="Sylfaen" panose="010A0502050306030303" pitchFamily="18" charset="0"/>
              </a:rPr>
              <a:t>, es aquél acuerdo de voluntades de dos o más partes con el fin de crear vínculos de obligaciones y que busca crear, regular, modificar o extinguir una relación jurídica patrimonial, cuya prestación debe estar relacionada en todo o en parte con el proceso informático, daos ofrecidos por las computadoras o servicios informáticos múltiples o complejos.</a:t>
            </a:r>
          </a:p>
          <a:p>
            <a:pPr algn="just"/>
            <a:endParaRPr lang="es-MX" sz="2000" dirty="0">
              <a:latin typeface="Sylfaen" panose="010A0502050306030303" pitchFamily="18" charset="0"/>
            </a:endParaRPr>
          </a:p>
          <a:p>
            <a:pPr algn="just"/>
            <a:endParaRPr lang="es-MX" sz="2000" dirty="0">
              <a:latin typeface="Sylfaen" panose="010A0502050306030303" pitchFamily="18" charset="0"/>
            </a:endParaRPr>
          </a:p>
          <a:p>
            <a:pPr algn="just"/>
            <a:endParaRPr lang="es-MX" sz="2000" dirty="0">
              <a:latin typeface="Sylfaen" panose="010A0502050306030303" pitchFamily="18" charset="0"/>
            </a:endParaRPr>
          </a:p>
          <a:p>
            <a:pPr algn="just"/>
            <a:endParaRPr lang="es-MX" sz="2000" dirty="0">
              <a:latin typeface="Sylfaen" panose="010A0502050306030303"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126158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CLASIFICACIÓN</a:t>
            </a:r>
          </a:p>
        </p:txBody>
      </p:sp>
      <p:sp>
        <p:nvSpPr>
          <p:cNvPr id="3" name="2 Marcador de contenido"/>
          <p:cNvSpPr>
            <a:spLocks noGrp="1"/>
          </p:cNvSpPr>
          <p:nvPr>
            <p:ph idx="1"/>
          </p:nvPr>
        </p:nvSpPr>
        <p:spPr>
          <a:xfrm>
            <a:off x="467544" y="1844824"/>
            <a:ext cx="7239000" cy="4846320"/>
          </a:xfrm>
        </p:spPr>
        <p:txBody>
          <a:bodyPr>
            <a:normAutofit/>
          </a:bodyPr>
          <a:lstStyle/>
          <a:p>
            <a:pPr algn="just"/>
            <a:r>
              <a:rPr lang="es-MX" sz="2000" b="1" u="sng" dirty="0">
                <a:latin typeface="Sylfaen" panose="010A0502050306030303" pitchFamily="18" charset="0"/>
              </a:rPr>
              <a:t>Compraventa</a:t>
            </a:r>
            <a:r>
              <a:rPr lang="es-MX" sz="2000" dirty="0">
                <a:latin typeface="Sylfaen" panose="010A0502050306030303" pitchFamily="18" charset="0"/>
              </a:rPr>
              <a:t>: Su esencia es similar a la de cualquier contrato de compraventa referido a bienes, pero en específico se debe establecer que el proveedor venderá al usuario el material de acuerdo con los planes de contratación ofrecidos pero puede existir un periodo de prueba que consta de 30 días naturales a partir desde la fecha de entrega. Si en 60 días no alcanzó el nivel de eficacia, el usuario podrá solicitar el reemplazo total del equipo o de la unidad que no funciona.</a:t>
            </a:r>
          </a:p>
          <a:p>
            <a:pPr algn="just"/>
            <a:endParaRPr lang="es-MX" sz="2000" dirty="0">
              <a:latin typeface="Sylfaen" panose="010A0502050306030303" pitchFamily="18" charset="0"/>
            </a:endParaRPr>
          </a:p>
          <a:p>
            <a:pPr algn="just">
              <a:buNone/>
            </a:pPr>
            <a:r>
              <a:rPr lang="es-MX" sz="2000" dirty="0">
                <a:latin typeface="Sylfaen" panose="010A0502050306030303" pitchFamily="18" charset="0"/>
              </a:rPr>
              <a:t>- El proveedor responderá por los daños y perjuicios que le cause al usuario en caso de incumplimiento.</a:t>
            </a:r>
          </a:p>
          <a:p>
            <a:pPr algn="just">
              <a:buNone/>
            </a:pPr>
            <a:endParaRPr lang="es-MX" sz="2000" dirty="0">
              <a:latin typeface="Sylfaen" panose="010A0502050306030303" pitchFamily="18" charset="0"/>
            </a:endParaRPr>
          </a:p>
          <a:p>
            <a:pPr algn="just"/>
            <a:endParaRPr lang="es-MX" sz="2000" dirty="0">
              <a:latin typeface="Sylfaen" panose="010A0502050306030303"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1823082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80728"/>
            <a:ext cx="7239000" cy="4846320"/>
          </a:xfrm>
        </p:spPr>
        <p:txBody>
          <a:bodyPr>
            <a:normAutofit/>
          </a:bodyPr>
          <a:lstStyle/>
          <a:p>
            <a:pPr algn="just"/>
            <a:r>
              <a:rPr lang="es-MX" sz="2000" b="1" u="sng" dirty="0">
                <a:latin typeface="Sylfaen" pitchFamily="18" charset="0"/>
              </a:rPr>
              <a:t>Arrendamiento</a:t>
            </a:r>
            <a:r>
              <a:rPr lang="es-MX" sz="2000" dirty="0">
                <a:latin typeface="Sylfaen" pitchFamily="18" charset="0"/>
              </a:rPr>
              <a:t>: Existen cláusulas específicas para el arrendamiento de sistemas de cómputo, se deben incluir en el contrato una relación de las máquinas y los sistemas operativos, indicando su modelo, descripción, entre otros. El arrendatario podrá cancelar cualquier unidad de equipo si avisa al arrendador con 30 días de anticipación y podrá dar por terminado el contrato si el proveedor incurre en violación de cualquiera de las cláusulas de aquel.</a:t>
            </a:r>
          </a:p>
          <a:p>
            <a:pPr algn="just">
              <a:buNone/>
            </a:pPr>
            <a:endParaRPr lang="es-MX" sz="2000" dirty="0">
              <a:latin typeface="Sylfaen" pitchFamily="18" charset="0"/>
            </a:endParaRPr>
          </a:p>
          <a:p>
            <a:pPr algn="just">
              <a:buNone/>
            </a:pPr>
            <a:r>
              <a:rPr lang="es-MX" sz="2000" dirty="0">
                <a:latin typeface="Sylfaen" pitchFamily="18" charset="0"/>
              </a:rPr>
              <a:t>    En el contrato se estipulará que el arrendador notificará al usuario con uno o dos años de anticipación, según el pacto, su retiro del mercado nacional y mientras esté en el mercado deberá comprometerse a prestar los servicios amparados por el contrato.</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2736"/>
            <a:ext cx="7239000" cy="4846320"/>
          </a:xfrm>
        </p:spPr>
        <p:txBody>
          <a:bodyPr>
            <a:normAutofit/>
          </a:bodyPr>
          <a:lstStyle/>
          <a:p>
            <a:pPr algn="just"/>
            <a:r>
              <a:rPr lang="es-MX" sz="2000" b="1" u="sng" dirty="0">
                <a:latin typeface="Sylfaen" pitchFamily="18" charset="0"/>
              </a:rPr>
              <a:t>Arrendamiento con opción a compra</a:t>
            </a:r>
            <a:r>
              <a:rPr lang="es-MX" sz="2000" dirty="0">
                <a:latin typeface="Sylfaen" pitchFamily="18" charset="0"/>
              </a:rPr>
              <a:t>: Conocido también como </a:t>
            </a:r>
            <a:r>
              <a:rPr lang="es-MX" sz="2000" i="1" dirty="0">
                <a:latin typeface="Sylfaen" pitchFamily="18" charset="0"/>
              </a:rPr>
              <a:t>leasing; </a:t>
            </a:r>
            <a:r>
              <a:rPr lang="es-MX" sz="2000" dirty="0">
                <a:latin typeface="Sylfaen" pitchFamily="18" charset="0"/>
              </a:rPr>
              <a:t>la opción de compra podrá ejercer en cualquier momento después de la fecha de aceptación del sistema de cómputo respecto a todo o parte de él.</a:t>
            </a:r>
          </a:p>
          <a:p>
            <a:pPr algn="just"/>
            <a:endParaRPr lang="es-MX" sz="2000" dirty="0">
              <a:latin typeface="Sylfaen" pitchFamily="18" charset="0"/>
            </a:endParaRPr>
          </a:p>
          <a:p>
            <a:pPr algn="just"/>
            <a:r>
              <a:rPr lang="es-MX" sz="2000" b="1" u="sng" dirty="0">
                <a:latin typeface="Sylfaen" pitchFamily="18" charset="0"/>
              </a:rPr>
              <a:t>Prestación de servicios: </a:t>
            </a:r>
            <a:r>
              <a:rPr lang="es-MX" sz="2000" dirty="0">
                <a:latin typeface="Sylfaen" pitchFamily="18" charset="0"/>
              </a:rPr>
              <a:t>Se refiere a los trabajos que se realicen sobre determinadas materias.  Las partes se denominan</a:t>
            </a:r>
          </a:p>
          <a:p>
            <a:pPr algn="just"/>
            <a:r>
              <a:rPr lang="es-MX" sz="2000" i="1" dirty="0">
                <a:latin typeface="Sylfaen" pitchFamily="18" charset="0"/>
              </a:rPr>
              <a:t>a)proveedor</a:t>
            </a:r>
            <a:r>
              <a:rPr lang="es-MX" sz="2000" dirty="0">
                <a:latin typeface="Sylfaen" pitchFamily="18" charset="0"/>
              </a:rPr>
              <a:t>, el cual presta el servicio (prestador) y la mayoría de veces son empresas de computación, y</a:t>
            </a:r>
          </a:p>
          <a:p>
            <a:pPr algn="just"/>
            <a:r>
              <a:rPr lang="es-MX" sz="2000" i="1" dirty="0">
                <a:latin typeface="Sylfaen" pitchFamily="18" charset="0"/>
              </a:rPr>
              <a:t>b)cliente o usuario</a:t>
            </a:r>
            <a:r>
              <a:rPr lang="es-MX" sz="2000" dirty="0">
                <a:latin typeface="Sylfaen" pitchFamily="18" charset="0"/>
              </a:rPr>
              <a:t>, (prestatario), aquel que recibe el servicio y lo retribuye. </a:t>
            </a:r>
            <a:endParaRPr lang="es-MX" sz="2000" b="1" u="sng"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7239000" cy="4846320"/>
          </a:xfrm>
        </p:spPr>
        <p:txBody>
          <a:bodyPr>
            <a:noAutofit/>
          </a:bodyPr>
          <a:lstStyle/>
          <a:p>
            <a:pPr algn="just"/>
            <a:r>
              <a:rPr lang="es-MX" sz="2200" dirty="0">
                <a:latin typeface="Sylfaen" panose="010A0502050306030303" pitchFamily="18" charset="0"/>
              </a:rPr>
              <a:t>Para dar seguridad respecto al entorno jurídico de los contratos electrónicos, la Comisión de las Naciones Unidas para el Derecho Mercantil Internacional (CNUDMI), creó una ley modelo sobre el comercio electrónico en 1996. – Se reconoce un número creciente de transacciones comerciales nacionales e internacionales se realizan por medio del </a:t>
            </a:r>
            <a:r>
              <a:rPr lang="es-MX" sz="2200" i="1" dirty="0">
                <a:latin typeface="Sylfaen" panose="010A0502050306030303" pitchFamily="18" charset="0"/>
              </a:rPr>
              <a:t>intercambio electrónico de datos y por otros medios de comunicación.</a:t>
            </a:r>
            <a:r>
              <a:rPr lang="es-MX" sz="2200" dirty="0">
                <a:latin typeface="Sylfaen" panose="010A0502050306030303" pitchFamily="18" charset="0"/>
              </a:rPr>
              <a:t> </a:t>
            </a:r>
          </a:p>
          <a:p>
            <a:pPr algn="just"/>
            <a:endParaRPr lang="es-MX" sz="2200" dirty="0">
              <a:latin typeface="Sylfaen" panose="010A0502050306030303" pitchFamily="18" charset="0"/>
            </a:endParaRPr>
          </a:p>
          <a:p>
            <a:pPr algn="just"/>
            <a:r>
              <a:rPr lang="es-MX" sz="2200" dirty="0">
                <a:latin typeface="Sylfaen" panose="010A0502050306030303" pitchFamily="18" charset="0"/>
              </a:rPr>
              <a:t>Los contratos electrónicos deberían seguir cumpliendo con los principios tradicionales y neutrales, desde el punto de vista tecnológico, necesarios para su validez.</a:t>
            </a:r>
          </a:p>
          <a:p>
            <a:pPr algn="just"/>
            <a:endParaRPr lang="es-MX" sz="2200" dirty="0">
              <a:latin typeface="Sylfaen" panose="010A0502050306030303" pitchFamily="18" charset="0"/>
            </a:endParaRPr>
          </a:p>
          <a:p>
            <a:pPr algn="just"/>
            <a:r>
              <a:rPr lang="es-MX" sz="2200" dirty="0">
                <a:latin typeface="Sylfaen" panose="010A0502050306030303" pitchFamily="18" charset="0"/>
              </a:rPr>
              <a:t>La ley modelo establece que “cuando la ley requiera que la información conste por escrito, ese requisito quedará satisfecho con un mensaje de datos”</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34624561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268760"/>
            <a:ext cx="7239000" cy="4846320"/>
          </a:xfrm>
        </p:spPr>
        <p:txBody>
          <a:bodyPr>
            <a:normAutofit/>
          </a:bodyPr>
          <a:lstStyle/>
          <a:p>
            <a:pPr algn="just"/>
            <a:r>
              <a:rPr lang="es-MX" sz="2000" dirty="0">
                <a:latin typeface="Sylfaen" panose="010A0502050306030303" pitchFamily="18" charset="0"/>
              </a:rPr>
              <a:t>En los contratos se establecen un conjunto de cláusulas alusivas a la seguridad y protección de los programas, en las que se consigna el eventual acceso a éstos por personas no autorizadas, uso inadecuado, modificaciones no pactadas, destrucción de información, etc. Todo ello implica un régimen de confidencialidad y resguardo bajo secreto.</a:t>
            </a:r>
          </a:p>
          <a:p>
            <a:pPr algn="just"/>
            <a:endParaRPr lang="es-MX" sz="2000" dirty="0">
              <a:latin typeface="Sylfaen" panose="010A0502050306030303" pitchFamily="18" charset="0"/>
            </a:endParaRPr>
          </a:p>
          <a:p>
            <a:pPr algn="just"/>
            <a:r>
              <a:rPr lang="es-MX" sz="2000" dirty="0">
                <a:latin typeface="Sylfaen" panose="010A0502050306030303" pitchFamily="18" charset="0"/>
              </a:rPr>
              <a:t>Todo contrato referente a un programa (o materia gris) deberá hacer alusión a cláusulas que garanticen la seguridad de los datos y prohibir el acceso a toda persona no autorizada.</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27405848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7239000" cy="4846320"/>
          </a:xfrm>
        </p:spPr>
        <p:txBody>
          <a:bodyPr>
            <a:normAutofit lnSpcReduction="10000"/>
          </a:bodyPr>
          <a:lstStyle/>
          <a:p>
            <a:pPr algn="just"/>
            <a:r>
              <a:rPr lang="es-MX" sz="2000" b="1" dirty="0">
                <a:effectLst>
                  <a:outerShdw blurRad="38100" dist="38100" dir="2700000" algn="tl">
                    <a:srgbClr val="000000">
                      <a:alpha val="43137"/>
                    </a:srgbClr>
                  </a:outerShdw>
                </a:effectLst>
                <a:latin typeface="Sylfaen" panose="010A0502050306030303" pitchFamily="18" charset="0"/>
              </a:rPr>
              <a:t>FIRMA ELECTRÓNICA:</a:t>
            </a:r>
          </a:p>
          <a:p>
            <a:pPr algn="just"/>
            <a:endParaRPr lang="es-MX" sz="2000" b="1" dirty="0">
              <a:effectLst>
                <a:outerShdw blurRad="38100" dist="38100" dir="2700000" algn="tl">
                  <a:srgbClr val="000000">
                    <a:alpha val="43137"/>
                  </a:srgbClr>
                </a:outerShdw>
              </a:effectLst>
              <a:latin typeface="Sylfaen" panose="010A0502050306030303" pitchFamily="18" charset="0"/>
            </a:endParaRPr>
          </a:p>
          <a:p>
            <a:pPr marL="0" indent="0" algn="just">
              <a:buNone/>
            </a:pPr>
            <a:r>
              <a:rPr lang="es-MX" sz="2000" dirty="0">
                <a:latin typeface="Sylfaen" panose="010A0502050306030303" pitchFamily="18" charset="0"/>
              </a:rPr>
              <a:t>Artículo 89 Código Comercio- Los datos en forma electrónica consignados en un mensaje de datos, o adjuntados o lógicamente asociados al mismo por cualquier tecnología, que son utilizados para identificar al firmante aprueba la información contenida en el mensaje de datos, y que produce los mismos efectos jurídicos que la firma autógrafa, siendo admisible como prueba en juicio.</a:t>
            </a:r>
          </a:p>
          <a:p>
            <a:pPr marL="0" indent="0" algn="just">
              <a:buNone/>
            </a:pPr>
            <a:endParaRPr lang="es-MX" sz="2000" dirty="0">
              <a:latin typeface="Sylfaen" panose="010A0502050306030303" pitchFamily="18" charset="0"/>
            </a:endParaRPr>
          </a:p>
          <a:p>
            <a:pPr marL="0" indent="0" algn="just">
              <a:buNone/>
            </a:pPr>
            <a:r>
              <a:rPr lang="es-MX" sz="2000" dirty="0">
                <a:latin typeface="Sylfaen" panose="010A0502050306030303" pitchFamily="18" charset="0"/>
              </a:rPr>
              <a:t>EJEMPLO:</a:t>
            </a:r>
          </a:p>
          <a:p>
            <a:pPr algn="just">
              <a:buFont typeface="Wingdings" panose="05000000000000000000" pitchFamily="2" charset="2"/>
              <a:buChar char="Ø"/>
            </a:pPr>
            <a:r>
              <a:rPr lang="es-MX" sz="2000" dirty="0">
                <a:latin typeface="Sylfaen" panose="010A0502050306030303" pitchFamily="18" charset="0"/>
              </a:rPr>
              <a:t>Incluyen escribir el nombre del emisor al final de un correo electrónico, la digitalización de nuestra firma como un archivo gráfico, un número de identificación personal (NIP), ciertas biometrías utilizadas para efectos de identificación (huella digital o retina) y las firmas digitales (creadas).</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4200597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7239000" cy="4846320"/>
          </a:xfrm>
        </p:spPr>
        <p:txBody>
          <a:bodyPr>
            <a:normAutofit/>
          </a:bodyPr>
          <a:lstStyle/>
          <a:p>
            <a:pPr algn="just"/>
            <a:r>
              <a:rPr lang="es-MX" sz="2400" b="1" u="sng" dirty="0">
                <a:latin typeface="Sylfaen" pitchFamily="18" charset="0"/>
              </a:rPr>
              <a:t>Firma electrónica avanzada: </a:t>
            </a:r>
          </a:p>
          <a:p>
            <a:pPr algn="just"/>
            <a:endParaRPr lang="es-MX" sz="2400" b="1" u="sng" dirty="0">
              <a:latin typeface="Sylfaen" pitchFamily="18" charset="0"/>
            </a:endParaRPr>
          </a:p>
          <a:p>
            <a:pPr algn="just">
              <a:buNone/>
            </a:pPr>
            <a:r>
              <a:rPr lang="es-MX" sz="2000" dirty="0">
                <a:latin typeface="Sylfaen" pitchFamily="18" charset="0"/>
              </a:rPr>
              <a:t>Son aquellos datos en forma electrónica consignados en un mensaje de datos, o adjuntados o lógicamente asociados a él por cualquier tecnología, cuyo propósito es identificar al emisor del mensaje como autor legítimo de éste, como si se tratara de una firma autógrafa.</a:t>
            </a:r>
          </a:p>
        </p:txBody>
      </p:sp>
      <p:sp>
        <p:nvSpPr>
          <p:cNvPr id="1026" name="AutoShape 2" descr="data:image/jpeg;base64,/9j/4AAQSkZJRgABAQAAAQABAAD/2wCEAAkGBxQTEhUUExQWFhUXFxcXFhgXFxcbGhwYGBcWGBUYGBgYHCggGBwlHBQVITEhJSorLi4uFyAzODMsNygtLisBCgoKDg0OGhAQGywkICQvLCwsLCwsLCwsLCwsLCwsLC0sLCwsLCwsLCwsLCwsLCwsLCwsLCwsLCwsLCwsLCwsLP/AABEIANAA8AMBIgACEQEDEQH/xAAcAAEAAgMBAQEAAAAAAAAAAAAABAYDBQcCCAH/xAA/EAABAwIDBQQHBQgCAwEAAAABAAIDBBESITEFBkFRYQcTInEyQlJigZGhFCOxwdEzQ3KCkqLh8HPxU7LCFf/EABoBAQADAQEBAAAAAAAAAAAAAAABAgMEBQb/xAAoEQEAAgICAgAGAQUAAAAAAAAAAQIDESExBBITIkFRYZGBFDJCcbH/2gAMAwEAAhEDEQA/AO4oiICIiAiIgIiICIiDy9oIIIuCLEdDqqju1MaOc7PkPgsX0jj60d84/wCKO4HkQrgtPvPsMVUOEOwSsIfDINWSDQ+XAjiCg3CLQ7p7cNQxzJW4KiI4Jmcncxza7UFb5AREQEREBERARfjjbM6Lk+/2/ReHsgv3TbhxGsh0sOTR9UHWUXJezPfmofK2lmic5pYHtkDsWAcA48RwAOYXWkBERAREQEREBERAREQEREBERAREQEREFR3wo3wSN2hTgl8Qw1DAP2kGp/nZmR5kKy7OrWTRsljcHMeA4EcipJCpuwY/sVdJRg/cStM8A9jxWljHuglpHmUQuSIiJEREBYauqZEx0kjmsY0Xc5xsAOpKgbx7wQUUXezvsNGtGb3u9ljdXFc22xLLVtFTtAYIWm8FGHZF3B03tOGRtoEGTeTf59UHx07THTEW7xws+XPMsB9FmWupvw4832lUvke2CBuJ7jha0f7p1UjePbNr55nl+AA/BXvsk3biid3s7h9pkGTD6rdcI948fK3BNxHZFZnmG93G7PGUndTY3d8AcZBs1+Kxzb04LoSIgIiICIiAiIgIiICIiAiIgIiICIiAi023d6qSk/bzNa7gwG7z5MGaqr949oVxw0kP2WI/vZmkyEc2R+r8UFv29vDT0bMU8gbf0W6vceTWDMqtbvQzVdYa2Zhia1ndwRH0msviLpPfcbZcAFJ2DuLFE/vpnOmnOskhxO+HBo6BW5jABYCwQelrK7bDWHC0YnDXOwHx5qZWz4I3O5A28+H1VImkLRrqNevNYZsk14h1eNgjJM7bt+1ZXcWt8h+ZWLvHOOcjz8T+SqtLt0OviNnDJw6he5NscQVyzl33L0f6PXUN7WiNgL5Dk0Xu7MjyvxXKt6tvl7i45DRjeQ/UqfvPt8vFr+Bv1PNc9ke6olwjS+a6sdYrHtLzcsze/pXlK2NSyTyh4BJBu3LQ+0uibP2FKAHF5xDMefMFT9ytmsjjvlbKx55K4MhC5r2m87d0U+BHqybu7wk2iqDZ2jZDkHdHcnfirSqRWUgI01TZO2nwHC4l8fI+k3yPHyWuPPri/wC3JlwRPzU/S7osVNUNkaHMIc06ELKutxiIiAiIgIiICIiAiKpbwdoNLTuMUZdUT6d1CMZB5OIyCC2qFtPa8FO3FPLHGPfcBfyBzPwVDbPtmt4soozwYMcluribAqdszs0ga7vKhz6iTi6Z2P5D0R8lKHmq7S2PJbQ001U72g0sjHm9wUb7Dtet/bTtpYz6tO3xW6yPvmr5SbPjjADGAAdFKUCp7A3BpaY4sOOTi95xPJ5lx/KytMcYaLAAL2iJEWp3g3jp6NodPIGl2TGDOR50sxgzcbkDLmFxXfftQln8AJhgIv3bHDvHt8P7SRvoBzXusG6FmaDq21tuxT4ooXh/dutI5ubcQv4A4ZEgjMcMlX9pSWCgbn0LoaVgeGh+EOcALDEQOHOwF+q1+3doEEgnyXn5r7nb3fCw6rET/uVY29tHuZcQORyPnwK9QVznNxuNgR4R05rWSU4qH3f+zabnqeDf1UXbe0iSI2ZuOQAW2HDGotLm8zy7+046TwibYrzI7C0+Z5dU2ZJ3YOH5qL3XdPAJuT6XK/6KdBO0cLK2S3tDLx6ek89uubJGCKIEeqC7ztmrLST4hcHXgtMIcmN4kD6KdRQFpXHzDvzREwnPPJa+pi4jXitjIoMpzUS5YQ6Har6V925sdmWHTr5FXvZe04524oz5jiD1CoNZFcZDj9VAgq5IXhzCWkX/AOiOIWmLPNOJ6RlwRkjcdusotHsDeRk/hd4JPZOh6tv+C3bjbM6L0K2i0bh51qzWdS/UUZlfEdHt+azMladHA+RCtpXb2iIoBaneLeKnoo8dRIG39FurnHk1upUDffekUUbAxveVMxLIIvacLXcfdbcX8wtNu3uWXv8AtVc8zVDs7n0W+7G3Ro6ohr5JdobWNhio6Q6NGUzweLj6g6firZu5udTUjbRsF+J1J8ycyt/FGGizRYKkb/dosVEDFFaWpt6Pqs5F5HH3Rn5KTpYt495KahjxzvDb+gwZucRwa3j56BcS3i7Va2eS8Dvs8bT4WtsXHrI46+Qy81Utr7TmqZDLPIZHnieHQAZNHQKA5TpG3Utg9s87PDVwtlHtx+B3xabtPwsug7G7Sdn1Fh34icfVm8GfRx8J+a+aGEvOWnP9F7fIBkPimjb6v2tvBTU0fezzxsZwJcM8ibNAzcbA5DkuZ72drpAIpW903/yyt8Tsz+yi/keLuyBw5ZrjLZ3tsWuOV8PG18ja+mqhyAOeHSF5F/FY3dboXcU0ezbV23J6iXwGSSV2XeG7pXcMreg3JrrDQ8Vct1ey+Qj7RWXa1pDhGLXJvezzprwCtHZptXYjAGxuEMpsCJ/C5x/5DkdToQrrvftRrAyNpFrY8rW5N/NZZbetZlv4+P4mSKtDUSk+FgueP+eS1NXu8yTOdz/JvhB/mtf5WWw2XUYgXcyfopG1Jx3ber8z8DZed+XvWma/KjbN3fp7BrYm4RzufxK23/4kIGERR25BrVA2fUWNwdOqnN2uL/JTFtxzLktSYndYaSr7PaGR2IxFpGfge8fS9llptwqJpv3Rcfee4/S63or2ka2817bWs5qd/lnqX59jbrZeu5toVlFSLXyUWoqOQUTEG7T29OnPFRpG8tFGmnP+/VBKT0VJlf10Am9rLxV0WLMZFZb2X5JUgKDn6NLNGb64XA3C2VVvLUfZ5IiWvxscxrzk4XFsyMjldRKp+Ja+pJDHcQAVNL2rPEr2pW8atC1bLpfuYr690y/waApQgHVSaGG0UYOojbf+kXX46Ne/W3EbfPWjmdLYiIuZu55ttjXbegEun2Y9zfS+Px262XQtFWt/N2RWQhzHd3UQkvglvbC7iCfZNhfyXKtv9pFVUUzILCJ1i2d7CDjIys0j0WnU218tZ1tG9LJ2hdpeHFT0TgTmJJhoObY+Z97hw5jj7ySSSbk5knMknUknishao1TMGC5+A4nyVo4U3t4leGi5yCjMYZMzk3l+qRQuecT8hwHALM52LJuTeJ/RB+Pd6rdOa8WssuDootXOG9SdAgSzAa5L33Jc3Ew428baj+Iajz0Vl3S3PLrVFW24NjHEfW9549nTLj5a2va2x46g4n3jlGTZowA7yeBk9vnn1W9PHvavtDC/kUrb1cldHyVh3f3j7mN0Updh1YRnh5tty0+q97c2G+E3naA0nw1EQJid/wAjBnG74D4qLsvZuF+OS2Fti0ggtceBBGoXNkxxMetnXhzTSYvSVroN5DTtPe37t5uLC7m9SOIOWXBbeDbscwIbPG4ZG2LxdMjay5jt7aeM2ByXrd6mjmaWm2MfUcwuXJgrEbh6GDzMk21Op26s+tAacLhfz+i0z9vuGozVZqNgPYLtLrdCtUXvjdmSb8ysYx1nqXVbLekcwuz94naudYKdSbwcyqN9uC39XCHsDozYkA9M+fJVtSIK3m3UrhT7eDuKzP2yOao9NSVAgE7o7x3ILmuaQLG3it6PxX7HVcS4eQUTjmERkrK6wV4OZJWwhqQqZRT3zOnADT4lbqGtFtVnNdL9rC6YWUaSsF9MlCNZeyjVVaNG/RRpWK/dsHTNcOqhPGKzPbeGD4mygyT2zyWbd+sD6pg9nE8nhkLD6uC0xY5taIVy3ilJl0yQgCw8h5LzdQH1mi9R1C9z1fP7XFEXM+1Pe4sJo4XWdhDpiNcLtGt87Zny5rmhvM6artL35769NSu+6FxK8eufZafY1uePlrzMhSi1Q62cRi514DiSr9KTywVdQIxc6nQcSoEMBcccny4DoFkjiJPeSHP6AcgsrYy/MizeA5/4QY839GfismC2SkYFA2hWYPC3N5+ik7Y62pw5DNx0Cu+424hsKmrbcnOOM/Rzxy5Dj5azuzzs/wANqqsbd5sY43f+zx+AXR5I75nNbYse53Zx+T5HrHrT+ZaSSnvmVGmYBqf1W2maSbN4anl06n8OKxGnA0+J4nzK74s81qsYDXG4w2OIEAi3EOaRmOhXN5ad9S90VHG1rQXG18LG3N8OJxyJ6ldOq7AuBLRdoHiFxq4acdVr9mUTYow0NDRe2liTzI+ayyYviWjfTqw5vh1mY7lxWu2fLHIY5GOY8eq4WPw5/BYYJnRvDm3Dmn/bruG1KCKdmCdgkaPR4Pb1Y8Zt8tDyVD2/ufIzxMvURAekABNGPfb+8HUX46cePL41qc9w78PlVv8AiVv2HtKOopGuIzIsehGoVO3mhFieS0uxtuOpg+P0mOIcCOYGo8xa/kFh2rtsy5AWC8yMNovx096fMpbDq3bfN2WXMuBwWakmdGMDvgm6+1+8IZ6wGl7X8rqx7Y2ax0YcOIus7TMTqzfFSt6+1J5auk2xLCT3MhZfVuRa7+JpuD8lFZMJpLRxhkrtI25NceIiJ9E+4T5HgtdCXAuxtcWB2HGAbaXsSNDYhS3QYwO79K4wEa4r+Ejrey0j5eJ6c0xF9zHEpMFZmWm4cDYtcLOB5EFT2zu4FdT3m7Poa+Fsh+7qQ3KRvHo4aOF/iOBXIdsbvbQoXETMJYNHjxMI53GbfI2V7Yvs56Z98Sl9846krzjI4qBBX3GakNmCy039meSoNsypm6s1u9eejBz9p3/ytY7Piths5oDW25k/78l0+LWPfbl8q8+mlti2hb5WWQ7Qc7JqrX2lT6XaDQvUea7cvmftImeNrVRNwQ8Yf4cDbfBfTC4P26bCdHVNqmjwSNAJ95uRB+Fj/wBLgh026VT7S0sL9Lajrwt5rTSG57yT4DkOQWehlDmkHjb5jRT6XZYviccTuAtkPLmrs0CCkLvE8ZcG/mf0UwxKX3ShbWnMbPCLuJDW+ZQa7aldg8DM3nlw/wAroHZ3uB3VqmrbilNjHGc8PEOeOJ0sPmsvZ5uJ3FqmrGKc2LGHPB7zubunBdFa3itaY/rZyZ/I/wAaft+AcSsFbMGAZ2JyBte3MgcTyHElTA1YJiMVyMmDFbm51w0DrkfmFu4ohDizFmtw29u4dnxw6nzKi1gI1kDTzwi2oHG/MfNS54rsbKM5MQI8ibFg9236qEyK7nyvP3dwWAiwFhmba3zI6/BXrKJhDqGOObw3KwuL2dncYQDe/Q81He0uJ+RsdB7APE8yp8uJztLfH0B8PXIPw+d/BYALDILWFd6Q5GcFSN7d4C28MLrO0keDp7jTz5ngttvhvD3QMMR+9I8Th6gPL3z9NeS545llhnz8elXb4uDfz2/hr5oFFdCQtu4KLK1cGno7QoZXMcHNJDhmCFcKbfEOZaS4PGw16hVd0awuiWd8UW7b4vIvi/tl0zsY26DtGSKQfd1AvhOgcz0f7SV3aPdOkbJ3jYGNfzDQD9AvmXssgcdqU9uBc4+QY4fmF9aqdM5tMzt+NbYWC8yxNcLOAI5Fe0UoU7afZrQTHF3WBx1MZc36NNvosNL2X0TRYtc7q577/Qiyu6KNQn2n7ud1nZPTH9nJIz+a4/uBVKq9hVFMSx8L7Nu0OAuCAcneG+ozXeV5cwHUAq1J9Z4Rbdu3zsypaV7EgK6lvT2aUtUTIzFBKdXxEtufebo49dVz6v7NdpQn7uSOdvDF4Xfp9VtGWGU0l3darebYjKynfA/1h4T7Lh6LltUWDV8kbX2dJR1DopW4XNdYjh5jmOq3GzZ7hdh7VdyRWw97E37+MaD128vMcPkuAUFUYn4XK8SzmFwfDiGWvJQ54ARZw/38lNoZsQupEsId58D+qlCXsLfGSCzKnFNGNJALytHvj94Ovpea6LRVTJWCSN7Xsdo5puD/ALyXIJIiNQv3Z1dNTPMlO/CT6bDnG/o5vP3hY/gta5J+rmyePE814dna5a6qns5x5Eu/oY3D/c4LW7ub3Q1XgP3M/GNxyd1if646ZEclLrGO727QCCBe5tYtN+A42b/Stq6npx2iazqXtlQ02YCC2MNcXA5Ww5G+mt/6VBlkc5zsIsLhzAbZYr3e5uvDIH2vlGko8MpLRYkB3hyY5wdnjaMiM25ZlTWCw5k5uPEnmf0WsQztaHkgNFh/k8yTzVX3s3i7gd3HnM4XHEMb7TuvIcbKTvRt8U7bNs6VwOBvADi93ui/xXPI4HyOccRfIbvcT6TjxPwGduACply+sesdt/Gwe8+1uv8AqE5vEkknMkm5J4kk6leC1Z3stkVieuJ6aNKFgMalkLG5qhKK5i8PYpRarFuBuodoVIaR9ywgyHnfRl+ts+iC+dhW6Bbeslbm8ARg8Gc/5j9B1XalHoaRsTAxoAAHBSFRcREQEREBERAREQEREBcZ7YtwL3rKZuWZmaOB9sW4HO/zXZl+OaCCCLg5EHkkSiY2+S9h7ULHYHq507wRcL32sdnhpnGppm/cOPiaP3Z5fw8uSqG7+28JwPPxWkSppcJIg4KBUU5C2TJARcIRfVEK9UQA5Ef98CDwK3myN7ZYQGVGKaPTHrK0e9/5B/dlxUWppeWYWvkYrVtNelL463jVnTaWpZKwPjcHNOhB/wBseigbf2yymjxEYnuyjZfNx68mjiVQKSqkgdiheWE+kBm138TTkfPVYquofI8ySuL32tfLIDg0DIDyW85+Py448P5uZ4R395LJdxL5JHZkC5PutbwAGg/yVZqmiZs8uxEPcf2bhk61xYHO7Xa3IytaxyzmVGDZ8EbmtjNU71s3gt9exuMIsW2t1sTmqZWVTpHF8ji5xuSTzJuVy729DURwwVlQ57i5xzPy8goRWZ5WNykeCFjcvZKwSOzAGZOQAzJJ0ACgZ9n0ElRK2GIXe42HIcyeQC+m9x92I6GnbG0Z2zPEk6uPUqr9k24wpY++mAMz7X44RqGD8+Z8l0xVmV4gREUJEREBERAREQEREBERAREQY54WvaWPaHNcCHAi4IOoIXz72o9nDqRxnpwTAT5mM8ne7yPzX0MvE0TXtLXAOaRYgi4IOoIUxOkTG3yjsHbxYcEmiukErXi4XrtN7MDATUUoJizLmC92dRzb+CoOxttPhdhdmFeJU6X2ZihVNOD5qRR1zZRcEL1KxSho5oSFHIW6matbOghyZKI9SZVFkKgYnLE4r08rBI+yJeZpLBdX7JNwS4irqG55GJpHoj2j7x4ch5rS9lu4rquQVE7fuWm7Gn1iD6RHsj6lfQcEIYA1osFWZWiHtjQBYaBfqIqrCIiAiIgIiICIiAiIgIiICIiAiIg/CL6rkPaR2VCTFPRNAdmXxDIHqzkei6+iEw+Paepkp32NxY2IPDoQdFctl7cZKMzmus799ncFcC9to57emBk7kHjj56rgW8G7NTQSWlYW55OHonyP5K8SpMaXCoIstVUlV6n2+4ZOWd+2GuGqlVnmcocr1hm2iOagy1qJSpJFa+zvcl9fIHyAinaf6yNQPdHE/BStw+zSarc2SpBjhyIYbhzv4vZb9SvoHZmzmQMDI2gAADIWFhwA4BVmVoh72fRNiYGMAAAAyFtPyUlEVVhERAREQEREBERAREQEREBERAREQEREBERAUetoY5mlkjGvadQ4Aj6qQiDmu3OxyjmJMRdCT7JuP6XX/JVafsIffw1Qt1iz+ki7minaNQ4nSdg4/eVLj/CxrfxLldt2+zKipCHNYHPHrO8R+BOnwV2RRtOniOMNFgLBe0RAREQEREBERAREQEREBERAREQf/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data:image/jpeg;base64,/9j/4AAQSkZJRgABAQAAAQABAAD/2wCEAAkGBxQTEhUUExQWFhUXFxcXFhgXFxcbGhwYGBcWGBUYGBgYHCggGBwlHBQVITEhJSorLi4uFyAzODMsNygtLisBCgoKDg0OGhAQGywkICQvLCwsLCwsLCwsLCwsLCwsLC0sLCwsLCwsLCwsLCwsLCwsLCwsLCwsLCwsLCwsLCwsLP/AABEIANAA8AMBIgACEQEDEQH/xAAcAAEAAgMBAQEAAAAAAAAAAAAABAYDBQcCCAH/xAA/EAABAwIDBQQHBQgCAwEAAAABAAIDBBESITEFBkFRYQcTInEyQlJigZGhFCOxwdEzQ3KCkqLh8HPxU7LCFf/EABoBAQADAQEBAAAAAAAAAAAAAAABAgMEBQb/xAAoEQEAAgICAgAGAQUAAAAAAAAAAQIDESExBBITIkFRYZGBFDJCcbH/2gAMAwEAAhEDEQA/AO4oiICIiAiIgIiICIiDy9oIIIuCLEdDqqju1MaOc7PkPgsX0jj60d84/wCKO4HkQrgtPvPsMVUOEOwSsIfDINWSDQ+XAjiCg3CLQ7p7cNQxzJW4KiI4Jmcncxza7UFb5AREQEREBERARfjjbM6Lk+/2/ReHsgv3TbhxGsh0sOTR9UHWUXJezPfmofK2lmic5pYHtkDsWAcA48RwAOYXWkBERAREQEREBERAREQEREBERAREQEREFR3wo3wSN2hTgl8Qw1DAP2kGp/nZmR5kKy7OrWTRsljcHMeA4EcipJCpuwY/sVdJRg/cStM8A9jxWljHuglpHmUQuSIiJEREBYauqZEx0kjmsY0Xc5xsAOpKgbx7wQUUXezvsNGtGb3u9ljdXFc22xLLVtFTtAYIWm8FGHZF3B03tOGRtoEGTeTf59UHx07THTEW7xws+XPMsB9FmWupvw4832lUvke2CBuJ7jha0f7p1UjePbNr55nl+AA/BXvsk3biid3s7h9pkGTD6rdcI948fK3BNxHZFZnmG93G7PGUndTY3d8AcZBs1+Kxzb04LoSIgIiICIiAiIgIiICIiAiIgIiICIiAi023d6qSk/bzNa7gwG7z5MGaqr949oVxw0kP2WI/vZmkyEc2R+r8UFv29vDT0bMU8gbf0W6vceTWDMqtbvQzVdYa2Zhia1ndwRH0msviLpPfcbZcAFJ2DuLFE/vpnOmnOskhxO+HBo6BW5jABYCwQelrK7bDWHC0YnDXOwHx5qZWz4I3O5A28+H1VImkLRrqNevNYZsk14h1eNgjJM7bt+1ZXcWt8h+ZWLvHOOcjz8T+SqtLt0OviNnDJw6he5NscQVyzl33L0f6PXUN7WiNgL5Dk0Xu7MjyvxXKt6tvl7i45DRjeQ/UqfvPt8vFr+Bv1PNc9ke6olwjS+a6sdYrHtLzcsze/pXlK2NSyTyh4BJBu3LQ+0uibP2FKAHF5xDMefMFT9ytmsjjvlbKx55K4MhC5r2m87d0U+BHqybu7wk2iqDZ2jZDkHdHcnfirSqRWUgI01TZO2nwHC4l8fI+k3yPHyWuPPri/wC3JlwRPzU/S7osVNUNkaHMIc06ELKutxiIiAiIgIiICIiAiKpbwdoNLTuMUZdUT6d1CMZB5OIyCC2qFtPa8FO3FPLHGPfcBfyBzPwVDbPtmt4soozwYMcluribAqdszs0ga7vKhz6iTi6Z2P5D0R8lKHmq7S2PJbQ001U72g0sjHm9wUb7Dtet/bTtpYz6tO3xW6yPvmr5SbPjjADGAAdFKUCp7A3BpaY4sOOTi95xPJ5lx/KytMcYaLAAL2iJEWp3g3jp6NodPIGl2TGDOR50sxgzcbkDLmFxXfftQln8AJhgIv3bHDvHt8P7SRvoBzXusG6FmaDq21tuxT4ooXh/dutI5ubcQv4A4ZEgjMcMlX9pSWCgbn0LoaVgeGh+EOcALDEQOHOwF+q1+3doEEgnyXn5r7nb3fCw6rET/uVY29tHuZcQORyPnwK9QVznNxuNgR4R05rWSU4qH3f+zabnqeDf1UXbe0iSI2ZuOQAW2HDGotLm8zy7+046TwibYrzI7C0+Z5dU2ZJ3YOH5qL3XdPAJuT6XK/6KdBO0cLK2S3tDLx6ek89uubJGCKIEeqC7ztmrLST4hcHXgtMIcmN4kD6KdRQFpXHzDvzREwnPPJa+pi4jXitjIoMpzUS5YQ6Har6V925sdmWHTr5FXvZe04524oz5jiD1CoNZFcZDj9VAgq5IXhzCWkX/AOiOIWmLPNOJ6RlwRkjcdusotHsDeRk/hd4JPZOh6tv+C3bjbM6L0K2i0bh51qzWdS/UUZlfEdHt+azMladHA+RCtpXb2iIoBaneLeKnoo8dRIG39FurnHk1upUDffekUUbAxveVMxLIIvacLXcfdbcX8wtNu3uWXv8AtVc8zVDs7n0W+7G3Ro6ohr5JdobWNhio6Q6NGUzweLj6g6firZu5udTUjbRsF+J1J8ycyt/FGGizRYKkb/dosVEDFFaWpt6Pqs5F5HH3Rn5KTpYt495KahjxzvDb+gwZucRwa3j56BcS3i7Va2eS8Dvs8bT4WtsXHrI46+Qy81Utr7TmqZDLPIZHnieHQAZNHQKA5TpG3Utg9s87PDVwtlHtx+B3xabtPwsug7G7Sdn1Fh34icfVm8GfRx8J+a+aGEvOWnP9F7fIBkPimjb6v2tvBTU0fezzxsZwJcM8ibNAzcbA5DkuZ72drpAIpW903/yyt8Tsz+yi/keLuyBw5ZrjLZ3tsWuOV8PG18ja+mqhyAOeHSF5F/FY3dboXcU0ezbV23J6iXwGSSV2XeG7pXcMreg3JrrDQ8Vct1ey+Qj7RWXa1pDhGLXJvezzprwCtHZptXYjAGxuEMpsCJ/C5x/5DkdToQrrvftRrAyNpFrY8rW5N/NZZbetZlv4+P4mSKtDUSk+FgueP+eS1NXu8yTOdz/JvhB/mtf5WWw2XUYgXcyfopG1Jx3ber8z8DZed+XvWma/KjbN3fp7BrYm4RzufxK23/4kIGERR25BrVA2fUWNwdOqnN2uL/JTFtxzLktSYndYaSr7PaGR2IxFpGfge8fS9llptwqJpv3Rcfee4/S63or2ka2817bWs5qd/lnqX59jbrZeu5toVlFSLXyUWoqOQUTEG7T29OnPFRpG8tFGmnP+/VBKT0VJlf10Am9rLxV0WLMZFZb2X5JUgKDn6NLNGb64XA3C2VVvLUfZ5IiWvxscxrzk4XFsyMjldRKp+Ja+pJDHcQAVNL2rPEr2pW8atC1bLpfuYr690y/waApQgHVSaGG0UYOojbf+kXX46Ne/W3EbfPWjmdLYiIuZu55ttjXbegEun2Y9zfS+Px262XQtFWt/N2RWQhzHd3UQkvglvbC7iCfZNhfyXKtv9pFVUUzILCJ1i2d7CDjIys0j0WnU218tZ1tG9LJ2hdpeHFT0TgTmJJhoObY+Z97hw5jj7ySSSbk5knMknUknishao1TMGC5+A4nyVo4U3t4leGi5yCjMYZMzk3l+qRQuecT8hwHALM52LJuTeJ/RB+Pd6rdOa8WssuDootXOG9SdAgSzAa5L33Jc3Ew428baj+Iajz0Vl3S3PLrVFW24NjHEfW9549nTLj5a2va2x46g4n3jlGTZowA7yeBk9vnn1W9PHvavtDC/kUrb1cldHyVh3f3j7mN0Updh1YRnh5tty0+q97c2G+E3naA0nw1EQJid/wAjBnG74D4qLsvZuF+OS2Fti0ggtceBBGoXNkxxMetnXhzTSYvSVroN5DTtPe37t5uLC7m9SOIOWXBbeDbscwIbPG4ZG2LxdMjay5jt7aeM2ByXrd6mjmaWm2MfUcwuXJgrEbh6GDzMk21Op26s+tAacLhfz+i0z9vuGozVZqNgPYLtLrdCtUXvjdmSb8ysYx1nqXVbLekcwuz94naudYKdSbwcyqN9uC39XCHsDozYkA9M+fJVtSIK3m3UrhT7eDuKzP2yOao9NSVAgE7o7x3ILmuaQLG3it6PxX7HVcS4eQUTjmERkrK6wV4OZJWwhqQqZRT3zOnADT4lbqGtFtVnNdL9rC6YWUaSsF9MlCNZeyjVVaNG/RRpWK/dsHTNcOqhPGKzPbeGD4mygyT2zyWbd+sD6pg9nE8nhkLD6uC0xY5taIVy3ilJl0yQgCw8h5LzdQH1mi9R1C9z1fP7XFEXM+1Pe4sJo4XWdhDpiNcLtGt87Zny5rmhvM6artL35769NSu+6FxK8eufZafY1uePlrzMhSi1Q62cRi514DiSr9KTywVdQIxc6nQcSoEMBcccny4DoFkjiJPeSHP6AcgsrYy/MizeA5/4QY839GfismC2SkYFA2hWYPC3N5+ik7Y62pw5DNx0Cu+424hsKmrbcnOOM/Rzxy5Dj5azuzzs/wANqqsbd5sY43f+zx+AXR5I75nNbYse53Zx+T5HrHrT+ZaSSnvmVGmYBqf1W2maSbN4anl06n8OKxGnA0+J4nzK74s81qsYDXG4w2OIEAi3EOaRmOhXN5ad9S90VHG1rQXG18LG3N8OJxyJ6ldOq7AuBLRdoHiFxq4acdVr9mUTYow0NDRe2liTzI+ayyYviWjfTqw5vh1mY7lxWu2fLHIY5GOY8eq4WPw5/BYYJnRvDm3Dmn/bruG1KCKdmCdgkaPR4Pb1Y8Zt8tDyVD2/ufIzxMvURAekABNGPfb+8HUX46cePL41qc9w78PlVv8AiVv2HtKOopGuIzIsehGoVO3mhFieS0uxtuOpg+P0mOIcCOYGo8xa/kFh2rtsy5AWC8yMNovx096fMpbDq3bfN2WXMuBwWakmdGMDvgm6+1+8IZ6wGl7X8rqx7Y2ax0YcOIus7TMTqzfFSt6+1J5auk2xLCT3MhZfVuRa7+JpuD8lFZMJpLRxhkrtI25NceIiJ9E+4T5HgtdCXAuxtcWB2HGAbaXsSNDYhS3QYwO79K4wEa4r+Ejrey0j5eJ6c0xF9zHEpMFZmWm4cDYtcLOB5EFT2zu4FdT3m7Poa+Fsh+7qQ3KRvHo4aOF/iOBXIdsbvbQoXETMJYNHjxMI53GbfI2V7Yvs56Z98Sl9846krzjI4qBBX3GakNmCy039meSoNsypm6s1u9eejBz9p3/ytY7Piths5oDW25k/78l0+LWPfbl8q8+mlti2hb5WWQ7Qc7JqrX2lT6XaDQvUea7cvmftImeNrVRNwQ8Yf4cDbfBfTC4P26bCdHVNqmjwSNAJ95uRB+Fj/wBLgh026VT7S0sL9Lajrwt5rTSG57yT4DkOQWehlDmkHjb5jRT6XZYviccTuAtkPLmrs0CCkLvE8ZcG/mf0UwxKX3ShbWnMbPCLuJDW+ZQa7aldg8DM3nlw/wAroHZ3uB3VqmrbilNjHGc8PEOeOJ0sPmsvZ5uJ3FqmrGKc2LGHPB7zubunBdFa3itaY/rZyZ/I/wAaft+AcSsFbMGAZ2JyBte3MgcTyHElTA1YJiMVyMmDFbm51w0DrkfmFu4ohDizFmtw29u4dnxw6nzKi1gI1kDTzwi2oHG/MfNS54rsbKM5MQI8ibFg9236qEyK7nyvP3dwWAiwFhmba3zI6/BXrKJhDqGOObw3KwuL2dncYQDe/Q81He0uJ+RsdB7APE8yp8uJztLfH0B8PXIPw+d/BYALDILWFd6Q5GcFSN7d4C28MLrO0keDp7jTz5ngttvhvD3QMMR+9I8Th6gPL3z9NeS545llhnz8elXb4uDfz2/hr5oFFdCQtu4KLK1cGno7QoZXMcHNJDhmCFcKbfEOZaS4PGw16hVd0awuiWd8UW7b4vIvi/tl0zsY26DtGSKQfd1AvhOgcz0f7SV3aPdOkbJ3jYGNfzDQD9AvmXssgcdqU9uBc4+QY4fmF9aqdM5tMzt+NbYWC8yxNcLOAI5Fe0UoU7afZrQTHF3WBx1MZc36NNvosNL2X0TRYtc7q577/Qiyu6KNQn2n7ud1nZPTH9nJIz+a4/uBVKq9hVFMSx8L7Nu0OAuCAcneG+ozXeV5cwHUAq1J9Z4Rbdu3zsypaV7EgK6lvT2aUtUTIzFBKdXxEtufebo49dVz6v7NdpQn7uSOdvDF4Xfp9VtGWGU0l3darebYjKynfA/1h4T7Lh6LltUWDV8kbX2dJR1DopW4XNdYjh5jmOq3GzZ7hdh7VdyRWw97E37+MaD128vMcPkuAUFUYn4XK8SzmFwfDiGWvJQ54ARZw/38lNoZsQupEsId58D+qlCXsLfGSCzKnFNGNJALytHvj94Ovpea6LRVTJWCSN7Xsdo5puD/ALyXIJIiNQv3Z1dNTPMlO/CT6bDnG/o5vP3hY/gta5J+rmyePE814dna5a6qns5x5Eu/oY3D/c4LW7ub3Q1XgP3M/GNxyd1if646ZEclLrGO727QCCBe5tYtN+A42b/Stq6npx2iazqXtlQ02YCC2MNcXA5Ww5G+mt/6VBlkc5zsIsLhzAbZYr3e5uvDIH2vlGko8MpLRYkB3hyY5wdnjaMiM25ZlTWCw5k5uPEnmf0WsQztaHkgNFh/k8yTzVX3s3i7gd3HnM4XHEMb7TuvIcbKTvRt8U7bNs6VwOBvADi93ui/xXPI4HyOccRfIbvcT6TjxPwGduACply+sesdt/Gwe8+1uv8AqE5vEkknMkm5J4kk6leC1Z3stkVieuJ6aNKFgMalkLG5qhKK5i8PYpRarFuBuodoVIaR9ywgyHnfRl+ts+iC+dhW6Bbeslbm8ARg8Gc/5j9B1XalHoaRsTAxoAAHBSFRcREQEREBERAREQEREBcZ7YtwL3rKZuWZmaOB9sW4HO/zXZl+OaCCCLg5EHkkSiY2+S9h7ULHYHq507wRcL32sdnhpnGppm/cOPiaP3Z5fw8uSqG7+28JwPPxWkSppcJIg4KBUU5C2TJARcIRfVEK9UQA5Ef98CDwK3myN7ZYQGVGKaPTHrK0e9/5B/dlxUWppeWYWvkYrVtNelL463jVnTaWpZKwPjcHNOhB/wBseigbf2yymjxEYnuyjZfNx68mjiVQKSqkgdiheWE+kBm138TTkfPVYquofI8ySuL32tfLIDg0DIDyW85+Py448P5uZ4R395LJdxL5JHZkC5PutbwAGg/yVZqmiZs8uxEPcf2bhk61xYHO7Xa3IytaxyzmVGDZ8EbmtjNU71s3gt9exuMIsW2t1sTmqZWVTpHF8ji5xuSTzJuVy729DURwwVlQ57i5xzPy8goRWZ5WNykeCFjcvZKwSOzAGZOQAzJJ0ACgZ9n0ElRK2GIXe42HIcyeQC+m9x92I6GnbG0Z2zPEk6uPUqr9k24wpY++mAMz7X44RqGD8+Z8l0xVmV4gREUJEREBERAREQEREBERAREQY54WvaWPaHNcCHAi4IOoIXz72o9nDqRxnpwTAT5mM8ne7yPzX0MvE0TXtLXAOaRYgi4IOoIUxOkTG3yjsHbxYcEmiukErXi4XrtN7MDATUUoJizLmC92dRzb+CoOxttPhdhdmFeJU6X2ZihVNOD5qRR1zZRcEL1KxSho5oSFHIW6matbOghyZKI9SZVFkKgYnLE4r08rBI+yJeZpLBdX7JNwS4irqG55GJpHoj2j7x4ch5rS9lu4rquQVE7fuWm7Gn1iD6RHsj6lfQcEIYA1osFWZWiHtjQBYaBfqIqrCIiAiIgIiICIiAiIgIiICIiAiIg/CL6rkPaR2VCTFPRNAdmXxDIHqzkei6+iEw+Paepkp32NxY2IPDoQdFctl7cZKMzmus799ncFcC9to57emBk7kHjj56rgW8G7NTQSWlYW55OHonyP5K8SpMaXCoIstVUlV6n2+4ZOWd+2GuGqlVnmcocr1hm2iOagy1qJSpJFa+zvcl9fIHyAinaf6yNQPdHE/BStw+zSarc2SpBjhyIYbhzv4vZb9SvoHZmzmQMDI2gAADIWFhwA4BVmVoh72fRNiYGMAAAAyFtPyUlEVVhERAREQEREBERAREQEREBERAREQEREBERAUetoY5mlkjGvadQ4Aj6qQiDmu3OxyjmJMRdCT7JuP6XX/JVafsIffw1Qt1iz+ki7minaNQ4nSdg4/eVLj/CxrfxLldt2+zKipCHNYHPHrO8R+BOnwV2RRtOniOMNFgLBe0RAREQEREBERAREQEREBERAREQf/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0" name="Picture 6" descr="http://losimpuestos.com.mx/wp-content/uploads/firma-electronica.gif">
            <a:hlinkClick r:id="rId2"/>
          </p:cNvPr>
          <p:cNvPicPr>
            <a:picLocks noChangeAspect="1" noChangeArrowheads="1"/>
          </p:cNvPicPr>
          <p:nvPr/>
        </p:nvPicPr>
        <p:blipFill>
          <a:blip r:embed="rId3" cstate="print"/>
          <a:srcRect/>
          <a:stretch>
            <a:fillRect/>
          </a:stretch>
        </p:blipFill>
        <p:spPr bwMode="auto">
          <a:xfrm>
            <a:off x="2843808" y="4077072"/>
            <a:ext cx="2857500" cy="2486026"/>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Internet y su regulación</a:t>
            </a:r>
          </a:p>
        </p:txBody>
      </p:sp>
      <p:sp>
        <p:nvSpPr>
          <p:cNvPr id="3" name="2 Marcador de contenido"/>
          <p:cNvSpPr>
            <a:spLocks noGrp="1"/>
          </p:cNvSpPr>
          <p:nvPr>
            <p:ph idx="1"/>
          </p:nvPr>
        </p:nvSpPr>
        <p:spPr/>
        <p:txBody>
          <a:bodyPr>
            <a:normAutofit/>
          </a:bodyPr>
          <a:lstStyle/>
          <a:p>
            <a:pPr algn="just"/>
            <a:r>
              <a:rPr lang="es-MX" sz="2000" dirty="0">
                <a:latin typeface="Sylfaen" panose="010A0502050306030303" pitchFamily="18" charset="0"/>
              </a:rPr>
              <a:t>Existen los llamados nombre de dominio DNS (</a:t>
            </a:r>
            <a:r>
              <a:rPr lang="es-MX" sz="2000" dirty="0" err="1">
                <a:latin typeface="Sylfaen" panose="010A0502050306030303" pitchFamily="18" charset="0"/>
              </a:rPr>
              <a:t>Domain</a:t>
            </a:r>
            <a:r>
              <a:rPr lang="es-MX" sz="2000" dirty="0">
                <a:latin typeface="Sylfaen" panose="010A0502050306030303" pitchFamily="18" charset="0"/>
              </a:rPr>
              <a:t> </a:t>
            </a:r>
            <a:r>
              <a:rPr lang="es-MX" sz="2000" dirty="0" err="1">
                <a:latin typeface="Sylfaen" panose="010A0502050306030303" pitchFamily="18" charset="0"/>
              </a:rPr>
              <a:t>Name</a:t>
            </a:r>
            <a:r>
              <a:rPr lang="es-MX" sz="2000" dirty="0">
                <a:latin typeface="Sylfaen" panose="010A0502050306030303" pitchFamily="18" charset="0"/>
              </a:rPr>
              <a:t> </a:t>
            </a:r>
            <a:r>
              <a:rPr lang="es-MX" sz="2000" dirty="0" err="1">
                <a:latin typeface="Sylfaen" panose="010A0502050306030303" pitchFamily="18" charset="0"/>
              </a:rPr>
              <a:t>System</a:t>
            </a:r>
            <a:r>
              <a:rPr lang="es-MX" sz="2000" dirty="0">
                <a:latin typeface="Sylfaen" panose="010A0502050306030303" pitchFamily="18" charset="0"/>
              </a:rPr>
              <a:t>), es la asignación de una dirección numérica para que los usuarios conecten sus equipos de manera fácil a la red, y una manera simple de representar ideas, productos, servicios, empresas, organismos, etc</a:t>
            </a:r>
            <a:r>
              <a:rPr lang="es-MX" sz="2000" i="1" dirty="0">
                <a:latin typeface="Sylfaen" panose="010A0502050306030303" pitchFamily="18" charset="0"/>
              </a:rPr>
              <a:t>. Ejemplo: </a:t>
            </a:r>
            <a:r>
              <a:rPr lang="es-MX" sz="2000" i="1" dirty="0">
                <a:latin typeface="Sylfaen" panose="010A0502050306030303" pitchFamily="18" charset="0"/>
                <a:hlinkClick r:id="rId2"/>
              </a:rPr>
              <a:t>www.nic.</a:t>
            </a:r>
            <a:r>
              <a:rPr lang="es-MX" sz="2000" b="1" i="1" dirty="0">
                <a:latin typeface="Sylfaen" panose="010A0502050306030303" pitchFamily="18" charset="0"/>
                <a:hlinkClick r:id="rId2"/>
              </a:rPr>
              <a:t>mx</a:t>
            </a:r>
            <a:endParaRPr lang="es-MX" sz="2000" b="1" i="1" dirty="0">
              <a:latin typeface="Sylfaen" panose="010A0502050306030303" pitchFamily="18" charset="0"/>
            </a:endParaRPr>
          </a:p>
          <a:p>
            <a:pPr algn="just">
              <a:buNone/>
            </a:pPr>
            <a:endParaRPr lang="es-MX" sz="2000" b="1" i="1" dirty="0">
              <a:latin typeface="Sylfaen" panose="010A0502050306030303" pitchFamily="18" charset="0"/>
            </a:endParaRPr>
          </a:p>
          <a:p>
            <a:pPr algn="just">
              <a:buNone/>
            </a:pPr>
            <a:r>
              <a:rPr lang="es-MX" sz="2000" i="1" dirty="0">
                <a:latin typeface="Sylfaen" panose="010A0502050306030303" pitchFamily="18" charset="0"/>
              </a:rPr>
              <a:t>Existen diferentes tipos de TLD (Top </a:t>
            </a:r>
            <a:r>
              <a:rPr lang="es-MX" sz="2000" i="1" dirty="0" err="1">
                <a:latin typeface="Sylfaen" panose="010A0502050306030303" pitchFamily="18" charset="0"/>
              </a:rPr>
              <a:t>Level</a:t>
            </a:r>
            <a:r>
              <a:rPr lang="es-MX" sz="2000" i="1" dirty="0">
                <a:latin typeface="Sylfaen" panose="010A0502050306030303" pitchFamily="18" charset="0"/>
              </a:rPr>
              <a:t> </a:t>
            </a:r>
            <a:r>
              <a:rPr lang="es-MX" sz="2000" i="1" dirty="0" err="1">
                <a:latin typeface="Sylfaen" panose="010A0502050306030303" pitchFamily="18" charset="0"/>
              </a:rPr>
              <a:t>Domain</a:t>
            </a:r>
            <a:r>
              <a:rPr lang="es-MX" sz="2000" i="1" dirty="0">
                <a:latin typeface="Sylfaen" panose="010A0502050306030303" pitchFamily="18" charset="0"/>
              </a:rPr>
              <a:t>):</a:t>
            </a:r>
          </a:p>
          <a:p>
            <a:pPr marL="457200" indent="-457200" algn="just">
              <a:buAutoNum type="alphaLcParenR"/>
            </a:pPr>
            <a:r>
              <a:rPr lang="es-MX" sz="2000" i="1" dirty="0">
                <a:latin typeface="Sylfaen" panose="010A0502050306030303" pitchFamily="18" charset="0"/>
              </a:rPr>
              <a:t>Genéricos  GTLD (</a:t>
            </a:r>
            <a:r>
              <a:rPr lang="es-MX" sz="2000" i="1" dirty="0" err="1">
                <a:latin typeface="Sylfaen" panose="010A0502050306030303" pitchFamily="18" charset="0"/>
              </a:rPr>
              <a:t>Generic</a:t>
            </a:r>
            <a:r>
              <a:rPr lang="es-MX" sz="2000" i="1" dirty="0">
                <a:latin typeface="Sylfaen" panose="010A0502050306030303" pitchFamily="18" charset="0"/>
              </a:rPr>
              <a:t> Top </a:t>
            </a:r>
            <a:r>
              <a:rPr lang="es-MX" sz="2000" i="1" dirty="0" err="1">
                <a:latin typeface="Sylfaen" panose="010A0502050306030303" pitchFamily="18" charset="0"/>
              </a:rPr>
              <a:t>Level</a:t>
            </a:r>
            <a:r>
              <a:rPr lang="es-MX" sz="2000" i="1" dirty="0">
                <a:latin typeface="Sylfaen" panose="010A0502050306030303" pitchFamily="18" charset="0"/>
              </a:rPr>
              <a:t> </a:t>
            </a:r>
            <a:r>
              <a:rPr lang="es-MX" sz="2000" i="1" dirty="0" err="1">
                <a:latin typeface="Sylfaen" panose="010A0502050306030303" pitchFamily="18" charset="0"/>
              </a:rPr>
              <a:t>Domain</a:t>
            </a:r>
            <a:r>
              <a:rPr lang="es-MX" sz="2000" i="1" dirty="0">
                <a:latin typeface="Sylfaen" panose="010A0502050306030303" pitchFamily="18" charset="0"/>
              </a:rPr>
              <a:t>), .</a:t>
            </a:r>
            <a:r>
              <a:rPr lang="es-MX" sz="2000" i="1" dirty="0" err="1">
                <a:latin typeface="Sylfaen" panose="010A0502050306030303" pitchFamily="18" charset="0"/>
              </a:rPr>
              <a:t>com</a:t>
            </a:r>
            <a:r>
              <a:rPr lang="es-MX" sz="2000" i="1" dirty="0">
                <a:latin typeface="Sylfaen" panose="010A0502050306030303" pitchFamily="18" charset="0"/>
              </a:rPr>
              <a:t>, .mil. .</a:t>
            </a:r>
            <a:r>
              <a:rPr lang="es-MX" sz="2000" i="1" dirty="0" err="1">
                <a:latin typeface="Sylfaen" panose="010A0502050306030303" pitchFamily="18" charset="0"/>
              </a:rPr>
              <a:t>int</a:t>
            </a:r>
            <a:r>
              <a:rPr lang="es-MX" sz="2000" i="1" dirty="0">
                <a:latin typeface="Sylfaen" panose="010A0502050306030303" pitchFamily="18" charset="0"/>
              </a:rPr>
              <a:t>, </a:t>
            </a:r>
            <a:r>
              <a:rPr lang="es-MX" sz="2000" i="1" dirty="0" err="1">
                <a:latin typeface="Sylfaen" panose="010A0502050306030303" pitchFamily="18" charset="0"/>
              </a:rPr>
              <a:t>enre</a:t>
            </a:r>
            <a:r>
              <a:rPr lang="es-MX" sz="2000" i="1" dirty="0">
                <a:latin typeface="Sylfaen" panose="010A0502050306030303" pitchFamily="18" charset="0"/>
              </a:rPr>
              <a:t> otros.</a:t>
            </a:r>
          </a:p>
          <a:p>
            <a:pPr marL="457200" indent="-457200" algn="just">
              <a:buAutoNum type="alphaLcParenR"/>
            </a:pPr>
            <a:r>
              <a:rPr lang="es-MX" sz="2000" i="1" dirty="0">
                <a:latin typeface="Sylfaen" panose="010A0502050306030303" pitchFamily="18" charset="0"/>
              </a:rPr>
              <a:t>Código de país como CCTLD (Country </a:t>
            </a:r>
            <a:r>
              <a:rPr lang="es-MX" sz="2000" i="1" dirty="0" err="1">
                <a:latin typeface="Sylfaen" panose="010A0502050306030303" pitchFamily="18" charset="0"/>
              </a:rPr>
              <a:t>Code</a:t>
            </a:r>
            <a:r>
              <a:rPr lang="es-MX" sz="2000" i="1" dirty="0">
                <a:latin typeface="Sylfaen" panose="010A0502050306030303" pitchFamily="18" charset="0"/>
              </a:rPr>
              <a:t> Top </a:t>
            </a:r>
            <a:r>
              <a:rPr lang="es-MX" sz="2000" i="1" dirty="0" err="1">
                <a:latin typeface="Sylfaen" panose="010A0502050306030303" pitchFamily="18" charset="0"/>
              </a:rPr>
              <a:t>Level</a:t>
            </a:r>
            <a:r>
              <a:rPr lang="es-MX" sz="2000" i="1" dirty="0">
                <a:latin typeface="Sylfaen" panose="010A0502050306030303" pitchFamily="18" charset="0"/>
              </a:rPr>
              <a:t> </a:t>
            </a:r>
            <a:r>
              <a:rPr lang="es-MX" sz="2000" i="1" dirty="0" err="1">
                <a:latin typeface="Sylfaen" panose="010A0502050306030303" pitchFamily="18" charset="0"/>
              </a:rPr>
              <a:t>Domain</a:t>
            </a:r>
            <a:r>
              <a:rPr lang="es-MX" sz="2000" i="1" dirty="0">
                <a:latin typeface="Sylfaen" panose="010A0502050306030303" pitchFamily="18" charset="0"/>
              </a:rPr>
              <a:t>), China- .</a:t>
            </a:r>
            <a:r>
              <a:rPr lang="es-MX" sz="2000" i="1" dirty="0" err="1">
                <a:latin typeface="Sylfaen" panose="010A0502050306030303" pitchFamily="18" charset="0"/>
              </a:rPr>
              <a:t>cn</a:t>
            </a:r>
            <a:r>
              <a:rPr lang="es-MX" sz="2000" i="1" dirty="0">
                <a:latin typeface="Sylfaen" panose="010A0502050306030303" pitchFamily="18" charset="0"/>
              </a:rPr>
              <a:t>. Brasil- .</a:t>
            </a:r>
            <a:r>
              <a:rPr lang="es-MX" sz="2000" i="1" dirty="0" err="1">
                <a:latin typeface="Sylfaen" panose="010A0502050306030303" pitchFamily="18" charset="0"/>
              </a:rPr>
              <a:t>br</a:t>
            </a:r>
            <a:r>
              <a:rPr lang="es-MX" sz="2000" i="1" dirty="0">
                <a:latin typeface="Sylfaen" panose="010A0502050306030303" pitchFamily="18" charset="0"/>
              </a:rPr>
              <a:t>, Estados Unidos- .</a:t>
            </a:r>
            <a:r>
              <a:rPr lang="es-MX" sz="2000" i="1" dirty="0" err="1">
                <a:latin typeface="Sylfaen" panose="010A0502050306030303" pitchFamily="18" charset="0"/>
              </a:rPr>
              <a:t>us</a:t>
            </a:r>
            <a:r>
              <a:rPr lang="es-MX" sz="2000" i="1" dirty="0">
                <a:latin typeface="Sylfaen" panose="010A0502050306030303" pitchFamily="18" charset="0"/>
              </a:rPr>
              <a:t>, entre otros.</a:t>
            </a:r>
          </a:p>
          <a:p>
            <a:pPr marL="457200" indent="-457200" algn="just">
              <a:buAutoNum type="alphaLcParenR"/>
            </a:pPr>
            <a:endParaRPr lang="es-MX" sz="2000" i="1" dirty="0">
              <a:latin typeface="Sylfaen" panose="010A0502050306030303"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308304" y="5672205"/>
            <a:ext cx="672148" cy="1180356"/>
          </a:xfrm>
          <a:prstGeom prst="rect">
            <a:avLst/>
          </a:prstGeom>
          <a:noFill/>
          <a:ln w="9525">
            <a:noFill/>
            <a:miter lim="800000"/>
            <a:headEnd/>
            <a:tailEnd/>
          </a:ln>
        </p:spPr>
      </p:pic>
    </p:spTree>
    <p:extLst>
      <p:ext uri="{BB962C8B-B14F-4D97-AF65-F5344CB8AC3E}">
        <p14:creationId xmlns:p14="http://schemas.microsoft.com/office/powerpoint/2010/main" val="1299907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836712"/>
            <a:ext cx="7239000" cy="4846320"/>
          </a:xfrm>
        </p:spPr>
        <p:txBody>
          <a:bodyPr>
            <a:noAutofit/>
          </a:bodyPr>
          <a:lstStyle/>
          <a:p>
            <a:pPr algn="just">
              <a:buFont typeface="Wingdings" pitchFamily="2" charset="2"/>
              <a:buChar char="Ø"/>
            </a:pPr>
            <a:r>
              <a:rPr lang="es-MX" sz="2400" b="1" u="sng" dirty="0">
                <a:latin typeface="Sylfaen" pitchFamily="18" charset="0"/>
              </a:rPr>
              <a:t>NIC-MÉXICO</a:t>
            </a:r>
          </a:p>
          <a:p>
            <a:pPr algn="just">
              <a:buNone/>
            </a:pPr>
            <a:endParaRPr lang="es-MX" sz="2400" b="1" u="sng" dirty="0">
              <a:latin typeface="Sylfaen" pitchFamily="18" charset="0"/>
            </a:endParaRPr>
          </a:p>
          <a:p>
            <a:pPr algn="just"/>
            <a:r>
              <a:rPr lang="es-MX" sz="2000" dirty="0">
                <a:latin typeface="Sylfaen" pitchFamily="18" charset="0"/>
              </a:rPr>
              <a:t>La misión de NIC México es lograr el desarrollo del .MX, contribuir al crecimiento del Internet y ser líder en este entorno; a través de la excelencia en la administración de recursos tecnológicos que requieren supervisión centralizada y satisfaciendo las necesidades de nuestros clientes.</a:t>
            </a:r>
          </a:p>
          <a:p>
            <a:pPr algn="just">
              <a:buNone/>
            </a:pPr>
            <a:endParaRPr lang="es-MX" sz="2000" dirty="0">
              <a:latin typeface="Sylfaen" pitchFamily="18" charset="0"/>
            </a:endParaRPr>
          </a:p>
          <a:p>
            <a:pPr algn="just"/>
            <a:r>
              <a:rPr lang="es-MX" sz="2000" dirty="0">
                <a:latin typeface="Sylfaen" pitchFamily="18" charset="0"/>
              </a:rPr>
              <a:t>En México (NIC-México), el registro de nombre de dominio bajo el CCTLD .</a:t>
            </a:r>
            <a:r>
              <a:rPr lang="es-MX" sz="2000" dirty="0" err="1">
                <a:latin typeface="Sylfaen" pitchFamily="18" charset="0"/>
              </a:rPr>
              <a:t>mx</a:t>
            </a:r>
            <a:r>
              <a:rPr lang="es-MX" sz="2000" dirty="0">
                <a:latin typeface="Sylfaen" pitchFamily="18" charset="0"/>
              </a:rPr>
              <a:t>, es administrado por el Centro de Servicios de Información y Registro en Internet, NIC-México, del Instituto  Tecnológico y de Estudios Superiores de Monterrey, Campus Monterrey por la delegación de IANA (Internet </a:t>
            </a:r>
            <a:r>
              <a:rPr lang="es-MX" sz="2000" dirty="0" err="1">
                <a:latin typeface="Sylfaen" pitchFamily="18" charset="0"/>
              </a:rPr>
              <a:t>Assigned</a:t>
            </a:r>
            <a:r>
              <a:rPr lang="es-MX" sz="2000" dirty="0">
                <a:latin typeface="Sylfaen" pitchFamily="18" charset="0"/>
              </a:rPr>
              <a:t> </a:t>
            </a:r>
            <a:r>
              <a:rPr lang="es-MX" sz="2000" dirty="0" err="1">
                <a:latin typeface="Sylfaen" pitchFamily="18" charset="0"/>
              </a:rPr>
              <a:t>Names</a:t>
            </a:r>
            <a:r>
              <a:rPr lang="es-MX" sz="2000" dirty="0">
                <a:latin typeface="Sylfaen" pitchFamily="18" charset="0"/>
              </a:rPr>
              <a:t> and </a:t>
            </a:r>
            <a:r>
              <a:rPr lang="es-MX" sz="2000" dirty="0" err="1">
                <a:latin typeface="Sylfaen" pitchFamily="18" charset="0"/>
              </a:rPr>
              <a:t>Numbers</a:t>
            </a:r>
            <a:r>
              <a:rPr lang="es-MX" sz="2000" dirty="0">
                <a:latin typeface="Sylfaen" pitchFamily="18" charset="0"/>
              </a:rPr>
              <a:t>)</a:t>
            </a:r>
          </a:p>
          <a:p>
            <a:pPr algn="just">
              <a:buNone/>
            </a:pPr>
            <a:endParaRPr lang="es-MX" sz="2000" dirty="0">
              <a:latin typeface="Sylfaen" pitchFamily="18" charset="0"/>
            </a:endParaRPr>
          </a:p>
          <a:p>
            <a:pPr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165626-62D0-EF49-9AAC-3563EAD68FD4}"/>
              </a:ext>
            </a:extLst>
          </p:cNvPr>
          <p:cNvSpPr>
            <a:spLocks noGrp="1"/>
          </p:cNvSpPr>
          <p:nvPr>
            <p:ph idx="1"/>
          </p:nvPr>
        </p:nvSpPr>
        <p:spPr>
          <a:xfrm>
            <a:off x="6896" y="95926"/>
            <a:ext cx="8021488" cy="6762074"/>
          </a:xfrm>
        </p:spPr>
        <p:txBody>
          <a:bodyPr>
            <a:normAutofit fontScale="92500"/>
          </a:bodyPr>
          <a:lstStyle/>
          <a:p>
            <a:pPr marL="0" indent="0">
              <a:buNone/>
            </a:pPr>
            <a:r>
              <a:rPr lang="es-MX" dirty="0"/>
              <a:t>4.- RIPERT .- </a:t>
            </a:r>
          </a:p>
          <a:p>
            <a:pPr marL="0" indent="0">
              <a:buNone/>
            </a:pPr>
            <a:r>
              <a:rPr lang="es-MX" dirty="0"/>
              <a:t>a) parte del derecho Privado relativa a las operaciones jurídicas. </a:t>
            </a:r>
          </a:p>
          <a:p>
            <a:pPr marL="0" indent="0">
              <a:buNone/>
            </a:pPr>
            <a:r>
              <a:rPr lang="es-MX" dirty="0"/>
              <a:t>c) realizada por los comerciantes. </a:t>
            </a:r>
          </a:p>
          <a:p>
            <a:pPr marL="0" indent="0">
              <a:buNone/>
            </a:pPr>
            <a:r>
              <a:rPr lang="es-MX" dirty="0"/>
              <a:t>5.- SOTO PEREZ. </a:t>
            </a:r>
          </a:p>
          <a:p>
            <a:pPr marL="0" indent="0">
              <a:buNone/>
            </a:pPr>
            <a:r>
              <a:rPr lang="es-MX" dirty="0"/>
              <a:t>a)  Sistemas de normas que rige actividad profesional. </a:t>
            </a:r>
          </a:p>
          <a:p>
            <a:pPr marL="0" indent="0">
              <a:buNone/>
            </a:pPr>
            <a:r>
              <a:rPr lang="es-MX" dirty="0"/>
              <a:t>b)  De los comerciantes. </a:t>
            </a:r>
          </a:p>
          <a:p>
            <a:pPr marL="0" indent="0">
              <a:buNone/>
            </a:pPr>
            <a:r>
              <a:rPr lang="es-MX" dirty="0"/>
              <a:t>6.- GARCIA MAENYERZ. </a:t>
            </a:r>
          </a:p>
          <a:p>
            <a:pPr marL="0" indent="0">
              <a:buNone/>
            </a:pPr>
            <a:r>
              <a:rPr lang="es-MX" dirty="0"/>
              <a:t>a)  Conjunto de normas. </a:t>
            </a:r>
          </a:p>
          <a:p>
            <a:pPr marL="0" indent="0">
              <a:buNone/>
            </a:pPr>
            <a:r>
              <a:rPr lang="es-MX" dirty="0"/>
              <a:t>b)  Relativa a los comerciantes. </a:t>
            </a:r>
          </a:p>
          <a:p>
            <a:pPr marL="0" indent="0">
              <a:buNone/>
            </a:pPr>
            <a:r>
              <a:rPr lang="es-MX" dirty="0"/>
              <a:t>c)  Y a los actos de comercio. </a:t>
            </a:r>
          </a:p>
          <a:p>
            <a:pPr marL="0" indent="0">
              <a:buNone/>
            </a:pPr>
            <a:r>
              <a:rPr lang="es-MX" dirty="0"/>
              <a:t>7.- OCTAVIO CALVO. </a:t>
            </a:r>
          </a:p>
          <a:p>
            <a:pPr marL="0" indent="0">
              <a:buNone/>
            </a:pPr>
            <a:r>
              <a:rPr lang="es-MX" dirty="0"/>
              <a:t>a)  Regula la relaciones de los individuos </a:t>
            </a:r>
          </a:p>
          <a:p>
            <a:pPr marL="0" indent="0">
              <a:buNone/>
            </a:pPr>
            <a:r>
              <a:rPr lang="es-MX" dirty="0"/>
              <a:t>b)  Queejecutanactosdecomercio. </a:t>
            </a:r>
          </a:p>
          <a:p>
            <a:pPr marL="0" indent="0">
              <a:buNone/>
            </a:pPr>
            <a:r>
              <a:rPr lang="es-MX" dirty="0"/>
              <a:t>c)  Que tengan el carácter (primero, tercero y cuarto). </a:t>
            </a:r>
          </a:p>
          <a:p>
            <a:pPr marL="0" indent="0">
              <a:buNone/>
            </a:pPr>
            <a:endParaRPr lang="es-MX" dirty="0"/>
          </a:p>
        </p:txBody>
      </p:sp>
    </p:spTree>
    <p:extLst>
      <p:ext uri="{BB962C8B-B14F-4D97-AF65-F5344CB8AC3E}">
        <p14:creationId xmlns:p14="http://schemas.microsoft.com/office/powerpoint/2010/main" val="35380340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7239000" cy="5832648"/>
          </a:xfrm>
        </p:spPr>
        <p:txBody>
          <a:bodyPr>
            <a:normAutofit fontScale="92500" lnSpcReduction="10000"/>
          </a:bodyPr>
          <a:lstStyle/>
          <a:p>
            <a:pPr algn="just">
              <a:buFont typeface="Wingdings" pitchFamily="2" charset="2"/>
              <a:buChar char="Ø"/>
            </a:pPr>
            <a:r>
              <a:rPr lang="es-MX" sz="2400" b="1" u="sng" dirty="0">
                <a:latin typeface="Sylfaen" pitchFamily="18" charset="0"/>
              </a:rPr>
              <a:t>ICANN- EUA</a:t>
            </a:r>
          </a:p>
          <a:p>
            <a:pPr algn="just">
              <a:buNone/>
            </a:pPr>
            <a:endParaRPr lang="es-MX" sz="2400" b="1" u="sng" dirty="0">
              <a:latin typeface="Sylfaen" pitchFamily="18" charset="0"/>
            </a:endParaRPr>
          </a:p>
          <a:p>
            <a:pPr algn="just"/>
            <a:r>
              <a:rPr lang="es-MX" sz="2300" dirty="0">
                <a:latin typeface="Sylfaen" pitchFamily="18" charset="0"/>
              </a:rPr>
              <a:t>ICANN se fundó en 1998 como asociación sin ánimo de lucro y en ella se reúnen personas de todo el mundo cuyo objetivo es asegurar que Internet sea segura, estable e </a:t>
            </a:r>
            <a:r>
              <a:rPr lang="es-MX" sz="2300" dirty="0" err="1">
                <a:latin typeface="Sylfaen" pitchFamily="18" charset="0"/>
              </a:rPr>
              <a:t>interoperativa</a:t>
            </a:r>
            <a:r>
              <a:rPr lang="es-MX" sz="2300" dirty="0">
                <a:latin typeface="Sylfaen" pitchFamily="18" charset="0"/>
              </a:rPr>
              <a:t>. </a:t>
            </a:r>
          </a:p>
          <a:p>
            <a:pPr algn="just"/>
            <a:endParaRPr lang="es-MX" sz="2300" dirty="0">
              <a:latin typeface="Sylfaen" pitchFamily="18" charset="0"/>
            </a:endParaRPr>
          </a:p>
          <a:p>
            <a:pPr algn="just"/>
            <a:r>
              <a:rPr lang="es-MX" sz="2300" dirty="0">
                <a:latin typeface="Sylfaen" pitchFamily="18" charset="0"/>
              </a:rPr>
              <a:t>Sin dicha coordinación, sería imposible tener una Internet a nivel mundial. ICANN no controla el contenido de Internet. No puede detener el correo basura y no gestiona los accesos a Internet pero, gracias a su función de coordinación del sistema de nombres de Internet, tiene una gran importancia en la expansión y evolución de Internet. </a:t>
            </a:r>
          </a:p>
          <a:p>
            <a:pPr algn="just"/>
            <a:endParaRPr lang="es-MX" sz="2300" dirty="0">
              <a:latin typeface="Sylfaen" pitchFamily="18" charset="0"/>
            </a:endParaRPr>
          </a:p>
          <a:p>
            <a:pPr algn="just"/>
            <a:r>
              <a:rPr lang="es-MX" sz="2300" dirty="0">
                <a:latin typeface="Sylfaen" pitchFamily="18" charset="0"/>
              </a:rPr>
              <a:t>En el ámbito externo, ICANN es una organización supeditada a las leyes del estado de California, en Estados Unidos. Eso implica que ICANN debe someterse a las leyes de Estados Unidos y responder ante el sistema judicial, es decir, ICANN puede ser llevada a juicio.</a:t>
            </a:r>
          </a:p>
          <a:p>
            <a:pPr algn="just"/>
            <a:endParaRPr lang="es-MX" sz="2200" b="1" u="sng"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t>USO DE MEDIOS ELECTRONICOS ÓPTICOS O CUALQUIERA OTRA TECNOLOGÍA</a:t>
            </a:r>
          </a:p>
        </p:txBody>
      </p:sp>
      <p:sp>
        <p:nvSpPr>
          <p:cNvPr id="3" name="2 Marcador de contenido"/>
          <p:cNvSpPr>
            <a:spLocks noGrp="1"/>
          </p:cNvSpPr>
          <p:nvPr>
            <p:ph idx="1"/>
          </p:nvPr>
        </p:nvSpPr>
        <p:spPr/>
        <p:txBody>
          <a:bodyPr>
            <a:normAutofit/>
          </a:bodyPr>
          <a:lstStyle/>
          <a:p>
            <a:pPr algn="just"/>
            <a:r>
              <a:rPr lang="es-MX" sz="2000" dirty="0">
                <a:latin typeface="Sylfaen" pitchFamily="18" charset="0"/>
              </a:rPr>
              <a:t>Medios electrónicos u otra tecnología:</a:t>
            </a:r>
          </a:p>
          <a:p>
            <a:pPr algn="just">
              <a:buFont typeface="Wingdings" pitchFamily="2" charset="2"/>
              <a:buChar char="ü"/>
            </a:pPr>
            <a:r>
              <a:rPr lang="es-MX" sz="2000" dirty="0">
                <a:latin typeface="Sylfaen" pitchFamily="18" charset="0"/>
              </a:rPr>
              <a:t>Soportes ópticos de lectura laser, que son los CD similares a los discos compactos de música.</a:t>
            </a:r>
          </a:p>
          <a:p>
            <a:pPr algn="just">
              <a:buFont typeface="Wingdings" pitchFamily="2" charset="2"/>
              <a:buChar char="ü"/>
            </a:pPr>
            <a:r>
              <a:rPr lang="es-MX" sz="2000" dirty="0">
                <a:latin typeface="Sylfaen" pitchFamily="18" charset="0"/>
              </a:rPr>
              <a:t>Códigos ópticos impresos, conocidos como código de barras, que se san básicamente para leer el precio y la identificación del producto.</a:t>
            </a:r>
          </a:p>
          <a:p>
            <a:pPr algn="just">
              <a:buFont typeface="Wingdings" pitchFamily="2" charset="2"/>
              <a:buChar char="ü"/>
            </a:pPr>
            <a:r>
              <a:rPr lang="es-MX" sz="2000" dirty="0">
                <a:latin typeface="Sylfaen" pitchFamily="18" charset="0"/>
              </a:rPr>
              <a:t>Soportes magnéticos como el disco duro (viene en el hardware de la computadora y el disco móvil conocido como USB o disquete.</a:t>
            </a:r>
          </a:p>
          <a:p>
            <a:pPr algn="just">
              <a:buFont typeface="Wingdings" pitchFamily="2" charset="2"/>
              <a:buChar char="ü"/>
            </a:pPr>
            <a:r>
              <a:rPr lang="es-MX" sz="2000" dirty="0">
                <a:latin typeface="Sylfaen" pitchFamily="18" charset="0"/>
              </a:rPr>
              <a:t>Videoconferencias</a:t>
            </a:r>
          </a:p>
          <a:p>
            <a:pPr algn="just">
              <a:buFont typeface="Wingdings" pitchFamily="2" charset="2"/>
              <a:buChar char="ü"/>
            </a:pPr>
            <a:r>
              <a:rPr lang="es-MX" sz="2000" dirty="0">
                <a:latin typeface="Sylfaen" pitchFamily="18" charset="0"/>
              </a:rPr>
              <a:t>Tableros electrónicos de publicidad.</a:t>
            </a:r>
          </a:p>
          <a:p>
            <a:pPr algn="just">
              <a:buFont typeface="Wingdings" pitchFamily="2" charset="2"/>
              <a:buChar char="ü"/>
            </a:pPr>
            <a:r>
              <a:rPr lang="es-MX" sz="2000" dirty="0">
                <a:latin typeface="Sylfaen" pitchFamily="18" charset="0"/>
              </a:rPr>
              <a:t>Aplicaciones Internet</a:t>
            </a:r>
          </a:p>
          <a:p>
            <a:pPr algn="just">
              <a:buFont typeface="Wingdings" pitchFamily="2" charset="2"/>
              <a:buChar char="ü"/>
            </a:pPr>
            <a:r>
              <a:rPr lang="es-MX" sz="2000" dirty="0">
                <a:latin typeface="Sylfaen" pitchFamily="18" charset="0"/>
              </a:rPr>
              <a:t>Correos electrónicos</a:t>
            </a:r>
          </a:p>
          <a:p>
            <a:pPr algn="just">
              <a:buFont typeface="Wingdings" pitchFamily="2" charset="2"/>
              <a:buChar char="ü"/>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7239000" cy="1143000"/>
          </a:xfrm>
        </p:spPr>
        <p:txBody>
          <a:bodyPr>
            <a:normAutofit fontScale="90000"/>
          </a:bodyPr>
          <a:lstStyle/>
          <a:p>
            <a:r>
              <a:rPr lang="es-MX" dirty="0"/>
              <a:t>Claves, contraseñas o medios de identificación</a:t>
            </a:r>
          </a:p>
        </p:txBody>
      </p:sp>
      <p:sp>
        <p:nvSpPr>
          <p:cNvPr id="3" name="2 Marcador de contenido"/>
          <p:cNvSpPr>
            <a:spLocks noGrp="1"/>
          </p:cNvSpPr>
          <p:nvPr>
            <p:ph idx="1"/>
          </p:nvPr>
        </p:nvSpPr>
        <p:spPr>
          <a:xfrm>
            <a:off x="395536" y="2564904"/>
            <a:ext cx="7239000" cy="3096344"/>
          </a:xfrm>
        </p:spPr>
        <p:txBody>
          <a:bodyPr>
            <a:normAutofit/>
          </a:bodyPr>
          <a:lstStyle/>
          <a:p>
            <a:pPr algn="just"/>
            <a:r>
              <a:rPr lang="es-MX" sz="2000" dirty="0">
                <a:latin typeface="Sylfaen" pitchFamily="18" charset="0"/>
              </a:rPr>
              <a:t>La seguridad, tanto de punto de vista técnico (algoritmos de cifrado, longitud de claves, etc.) como desde el de percepción de los usuarios, es un aspecto clave para generar en las empresas y en los consumidores la confianza necesaria con el fin que el comercio electrónico se desarrolle. Se desarrollaron una serie de medios de identificación como son los siguientes:</a:t>
            </a:r>
          </a:p>
          <a:p>
            <a:pPr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12776"/>
            <a:ext cx="7239000" cy="4104456"/>
          </a:xfrm>
        </p:spPr>
        <p:txBody>
          <a:bodyPr>
            <a:normAutofit/>
          </a:bodyPr>
          <a:lstStyle/>
          <a:p>
            <a:pPr algn="just">
              <a:buFont typeface="Wingdings" pitchFamily="2" charset="2"/>
              <a:buChar char="ü"/>
            </a:pPr>
            <a:r>
              <a:rPr lang="es-MX" sz="2000" b="1" u="sng" dirty="0">
                <a:latin typeface="Sylfaen" pitchFamily="18" charset="0"/>
              </a:rPr>
              <a:t>Sistema de clave pública y certificados digitales</a:t>
            </a:r>
            <a:r>
              <a:rPr lang="es-MX" sz="2000" dirty="0">
                <a:latin typeface="Sylfaen" pitchFamily="18" charset="0"/>
              </a:rPr>
              <a:t>: Son convenientes para los servicios de comercio electrónico, si se adoptan y aplican decisiones políticas adecuadas en las relaciones entre un par de claves públicas o privadas y una entidad. La práctica actual invita a introducir la clave pública de un individuo en un certificado digital junto con información relativa a la clave (por ejemplo, la fecha de vencimiento) y al propietario de dicha clave (nombre, etc.), y por ultimo una firma , conocida como autoridad de certificación, da a conocer al público sus normas de comprobación de identidad, y a su vez si saber si la información ha sido manipulada o no.</a:t>
            </a:r>
            <a:endParaRPr lang="es-MX" sz="2000" b="1" u="sng" dirty="0">
              <a:latin typeface="Sylfaen" pitchFamily="18" charset="0"/>
            </a:endParaRPr>
          </a:p>
          <a:p>
            <a:pPr algn="just">
              <a:buNone/>
            </a:pPr>
            <a:endParaRPr lang="es-MX" sz="2000" dirty="0">
              <a:latin typeface="Sylfaen" pitchFamily="18" charset="0"/>
            </a:endParaRPr>
          </a:p>
          <a:p>
            <a:pPr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764704"/>
            <a:ext cx="7239000" cy="4846320"/>
          </a:xfrm>
        </p:spPr>
        <p:txBody>
          <a:bodyPr>
            <a:noAutofit/>
          </a:bodyPr>
          <a:lstStyle/>
          <a:p>
            <a:pPr algn="just">
              <a:buFont typeface="Wingdings" pitchFamily="2" charset="2"/>
              <a:buChar char="ü"/>
            </a:pPr>
            <a:r>
              <a:rPr lang="es-ES" sz="2000" b="1" dirty="0">
                <a:latin typeface="Sylfaen" pitchFamily="18" charset="0"/>
              </a:rPr>
              <a:t>Contraseña del SAT (antes CIECF)</a:t>
            </a:r>
            <a:r>
              <a:rPr lang="es-ES" sz="2000" dirty="0">
                <a:latin typeface="Sylfaen" pitchFamily="18" charset="0"/>
              </a:rPr>
              <a:t> como una firma electrónica que sirve como llave de acceso en los servicios electrónicos que brinda el SAT. </a:t>
            </a:r>
          </a:p>
          <a:p>
            <a:pPr algn="just">
              <a:buNone/>
            </a:pPr>
            <a:endParaRPr lang="es-ES" sz="2000" dirty="0">
              <a:latin typeface="Sylfaen" pitchFamily="18" charset="0"/>
            </a:endParaRPr>
          </a:p>
          <a:p>
            <a:pPr algn="just">
              <a:buNone/>
            </a:pPr>
            <a:r>
              <a:rPr lang="es-ES" sz="2000" dirty="0">
                <a:latin typeface="Sylfaen" pitchFamily="18" charset="0"/>
              </a:rPr>
              <a:t>    La contraseña se compone de la clave del RFC del contribuyente, sumado a una contraseña que él mismo elige. Esta última parte puede ser variada a gusto respondiendo una pregunta secreta elegida cuando se obtiene la clave.</a:t>
            </a:r>
            <a:r>
              <a:rPr lang="es-MX" sz="2000" dirty="0">
                <a:latin typeface="Sylfaen" pitchFamily="18" charset="0"/>
              </a:rPr>
              <a:t> </a:t>
            </a:r>
            <a:r>
              <a:rPr lang="es-ES" sz="2000" dirty="0">
                <a:latin typeface="Sylfaen" pitchFamily="18" charset="0"/>
              </a:rPr>
              <a:t>Al</a:t>
            </a:r>
            <a:r>
              <a:rPr lang="es-ES" sz="2000" b="1" dirty="0">
                <a:latin typeface="Sylfaen" pitchFamily="18" charset="0"/>
              </a:rPr>
              <a:t> obtener la Contraseña del SAT</a:t>
            </a:r>
            <a:r>
              <a:rPr lang="es-ES" sz="2000" dirty="0">
                <a:latin typeface="Sylfaen" pitchFamily="18" charset="0"/>
              </a:rPr>
              <a:t> esta sustituye la firma autógrafa y produce los mismos efectos que las leyes otorgan a los documentos correspondientes, teniendo igual valor probatorio.</a:t>
            </a:r>
          </a:p>
          <a:p>
            <a:pPr algn="just">
              <a:buNone/>
            </a:pPr>
            <a:endParaRPr lang="es-MX" sz="2000" dirty="0">
              <a:latin typeface="Sylfaen" pitchFamily="18" charset="0"/>
            </a:endParaRPr>
          </a:p>
          <a:p>
            <a:pPr algn="just">
              <a:buNone/>
            </a:pPr>
            <a:r>
              <a:rPr lang="es-MX" sz="2000" dirty="0">
                <a:latin typeface="Sylfaen" pitchFamily="18" charset="0"/>
              </a:rPr>
              <a:t> </a:t>
            </a:r>
          </a:p>
          <a:p>
            <a:pPr algn="just">
              <a:buNone/>
            </a:pPr>
            <a:r>
              <a:rPr lang="es-MX" sz="2000" dirty="0">
                <a:latin typeface="Sylfaen" pitchFamily="18" charset="0"/>
              </a:rPr>
              <a:t> </a:t>
            </a:r>
          </a:p>
          <a:p>
            <a:pPr algn="just">
              <a:buNone/>
            </a:pPr>
            <a:r>
              <a:rPr lang="es-MX" sz="2000" dirty="0">
                <a:latin typeface="Sylfaen" pitchFamily="18" charset="0"/>
              </a:rPr>
              <a:t> </a:t>
            </a:r>
          </a:p>
          <a:p>
            <a:pPr algn="just"/>
            <a:endParaRPr lang="es-MX" sz="2000"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7239000" cy="4846320"/>
          </a:xfrm>
        </p:spPr>
        <p:txBody>
          <a:bodyPr>
            <a:normAutofit fontScale="55000" lnSpcReduction="20000"/>
          </a:bodyPr>
          <a:lstStyle/>
          <a:p>
            <a:pPr algn="just">
              <a:buNone/>
            </a:pPr>
            <a:r>
              <a:rPr lang="es-ES" sz="2800" dirty="0">
                <a:latin typeface="Sylfaen" pitchFamily="18" charset="0"/>
              </a:rPr>
              <a:t> </a:t>
            </a:r>
            <a:r>
              <a:rPr lang="es-ES" sz="3200" dirty="0">
                <a:latin typeface="Sylfaen" pitchFamily="18" charset="0"/>
              </a:rPr>
              <a:t>La </a:t>
            </a:r>
            <a:r>
              <a:rPr lang="es-ES" sz="3200" b="1" dirty="0">
                <a:latin typeface="Sylfaen" pitchFamily="18" charset="0"/>
              </a:rPr>
              <a:t>Contraseña nueva del SAT (antes clave CIEC)</a:t>
            </a:r>
            <a:r>
              <a:rPr lang="es-ES" sz="3200" dirty="0">
                <a:latin typeface="Sylfaen" pitchFamily="18" charset="0"/>
              </a:rPr>
              <a:t> es otro mecanismo de acceso a aplicaciones y servicios que brinda el SAT a través de su Portal de Internet, como por ejemplo:</a:t>
            </a:r>
          </a:p>
          <a:p>
            <a:pPr algn="just">
              <a:buNone/>
            </a:pPr>
            <a:endParaRPr lang="es-MX" sz="3200" dirty="0">
              <a:latin typeface="Sylfaen" pitchFamily="18" charset="0"/>
            </a:endParaRPr>
          </a:p>
          <a:p>
            <a:pPr lvl="0" algn="just">
              <a:buNone/>
            </a:pPr>
            <a:r>
              <a:rPr lang="es-ES" sz="3200" dirty="0">
                <a:latin typeface="Sylfaen" pitchFamily="18" charset="0"/>
              </a:rPr>
              <a:t>-Portal privado del contribuyente</a:t>
            </a:r>
          </a:p>
          <a:p>
            <a:pPr lvl="0" algn="just">
              <a:buNone/>
            </a:pPr>
            <a:r>
              <a:rPr lang="es-ES" sz="3200" dirty="0">
                <a:latin typeface="Sylfaen" pitchFamily="18" charset="0"/>
              </a:rPr>
              <a:t>-Declaraciones y pagos</a:t>
            </a:r>
          </a:p>
          <a:p>
            <a:pPr lvl="0" algn="just">
              <a:buNone/>
            </a:pPr>
            <a:r>
              <a:rPr lang="es-ES" sz="3200" dirty="0">
                <a:latin typeface="Sylfaen" pitchFamily="18" charset="0"/>
              </a:rPr>
              <a:t>-Declarar al SAT en línea</a:t>
            </a:r>
          </a:p>
          <a:p>
            <a:pPr lvl="0" algn="just">
              <a:buNone/>
            </a:pPr>
            <a:r>
              <a:rPr lang="es-ES" sz="3200" dirty="0">
                <a:latin typeface="Sylfaen" pitchFamily="18" charset="0"/>
              </a:rPr>
              <a:t>-Declaraciones informativas de razones por las cuales no se realiza el pago</a:t>
            </a:r>
            <a:endParaRPr lang="es-MX" sz="3200" dirty="0">
              <a:latin typeface="Sylfaen" pitchFamily="18" charset="0"/>
            </a:endParaRPr>
          </a:p>
          <a:p>
            <a:pPr lvl="0" algn="just">
              <a:buNone/>
            </a:pPr>
            <a:r>
              <a:rPr lang="es-ES" sz="3200" dirty="0">
                <a:latin typeface="Sylfaen" pitchFamily="18" charset="0"/>
              </a:rPr>
              <a:t>-Consulta de comprobantes en papel aprobados</a:t>
            </a:r>
            <a:endParaRPr lang="es-MX" sz="3200" dirty="0">
              <a:latin typeface="Sylfaen" pitchFamily="18" charset="0"/>
            </a:endParaRPr>
          </a:p>
          <a:p>
            <a:pPr lvl="0" algn="just">
              <a:buNone/>
            </a:pPr>
            <a:r>
              <a:rPr lang="es-ES" sz="3200" dirty="0">
                <a:latin typeface="Sylfaen" pitchFamily="18" charset="0"/>
              </a:rPr>
              <a:t>-Envío de declaraciones anuales</a:t>
            </a:r>
            <a:endParaRPr lang="es-MX" sz="3200" dirty="0">
              <a:latin typeface="Sylfaen" pitchFamily="18" charset="0"/>
            </a:endParaRPr>
          </a:p>
          <a:p>
            <a:pPr lvl="0" algn="just">
              <a:buNone/>
            </a:pPr>
            <a:r>
              <a:rPr lang="es-ES" sz="3200" dirty="0">
                <a:latin typeface="Sylfaen" pitchFamily="18" charset="0"/>
              </a:rPr>
              <a:t>-Declaración Informativa Múltiple</a:t>
            </a:r>
            <a:endParaRPr lang="es-MX" sz="3200" dirty="0">
              <a:latin typeface="Sylfaen" pitchFamily="18" charset="0"/>
            </a:endParaRPr>
          </a:p>
          <a:p>
            <a:pPr lvl="0" algn="just">
              <a:buNone/>
            </a:pPr>
            <a:r>
              <a:rPr lang="es-ES" sz="3200" dirty="0">
                <a:latin typeface="Sylfaen" pitchFamily="18" charset="0"/>
              </a:rPr>
              <a:t>-Declaraciones de corrección de datos</a:t>
            </a:r>
            <a:endParaRPr lang="es-MX" sz="3200" dirty="0">
              <a:latin typeface="Sylfaen" pitchFamily="18" charset="0"/>
            </a:endParaRPr>
          </a:p>
          <a:p>
            <a:pPr lvl="0" algn="just">
              <a:buNone/>
            </a:pPr>
            <a:r>
              <a:rPr lang="es-ES" sz="3200" dirty="0">
                <a:latin typeface="Sylfaen" pitchFamily="18" charset="0"/>
              </a:rPr>
              <a:t>-Consulta de transacciones</a:t>
            </a:r>
            <a:endParaRPr lang="es-MX" sz="3200" dirty="0">
              <a:latin typeface="Sylfaen" pitchFamily="18" charset="0"/>
            </a:endParaRPr>
          </a:p>
          <a:p>
            <a:pPr lvl="0" algn="just">
              <a:buNone/>
            </a:pPr>
            <a:r>
              <a:rPr lang="es-ES" sz="3200" dirty="0">
                <a:latin typeface="Sylfaen" pitchFamily="18" charset="0"/>
              </a:rPr>
              <a:t>-Envío de solicitudes para la generación de Certificados de Sello Digital para Factura Electrónica</a:t>
            </a:r>
            <a:endParaRPr lang="es-MX" sz="3200" dirty="0">
              <a:latin typeface="Sylfaen" pitchFamily="18" charset="0"/>
            </a:endParaRPr>
          </a:p>
          <a:p>
            <a:pPr lvl="0" algn="just">
              <a:buNone/>
            </a:pPr>
            <a:r>
              <a:rPr lang="es-ES" sz="3200" dirty="0">
                <a:latin typeface="Sylfaen" pitchFamily="18" charset="0"/>
              </a:rPr>
              <a:t>-Descarga de Certificados de Sello Digital, así como de Firma Electrónica Avanzada</a:t>
            </a:r>
            <a:endParaRPr lang="es-MX" sz="3200" dirty="0"/>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7239000" cy="6192688"/>
          </a:xfrm>
        </p:spPr>
        <p:txBody>
          <a:bodyPr>
            <a:normAutofit/>
          </a:bodyPr>
          <a:lstStyle/>
          <a:p>
            <a:pPr algn="just">
              <a:buFont typeface="Wingdings" pitchFamily="2" charset="2"/>
              <a:buChar char="ü"/>
            </a:pPr>
            <a:r>
              <a:rPr lang="es-MX" sz="2000" b="1" u="sng" dirty="0">
                <a:latin typeface="Sylfaen" pitchFamily="18" charset="0"/>
              </a:rPr>
              <a:t>Firma digital: </a:t>
            </a:r>
            <a:r>
              <a:rPr lang="es-MX" sz="2000" dirty="0">
                <a:latin typeface="Sylfaen" pitchFamily="18" charset="0"/>
              </a:rPr>
              <a:t>es simplemente el nombre que se da a cierto tipo de firma electrónica basada en el uso de criptografía, entre la cuales la mas común es llamada </a:t>
            </a:r>
            <a:r>
              <a:rPr lang="es-MX" sz="2000" i="1" dirty="0">
                <a:latin typeface="Sylfaen" pitchFamily="18" charset="0"/>
              </a:rPr>
              <a:t>criptografía asimétrica o de llave pública.</a:t>
            </a:r>
          </a:p>
          <a:p>
            <a:pPr algn="just">
              <a:buFont typeface="Wingdings" pitchFamily="2" charset="2"/>
              <a:buChar char="ü"/>
            </a:pPr>
            <a:endParaRPr lang="es-MX" sz="2000" b="1" i="1" u="sng" dirty="0">
              <a:latin typeface="Sylfaen" pitchFamily="18" charset="0"/>
            </a:endParaRPr>
          </a:p>
          <a:p>
            <a:pPr algn="just">
              <a:buFont typeface="Wingdings" pitchFamily="2" charset="2"/>
              <a:buChar char="ü"/>
            </a:pPr>
            <a:r>
              <a:rPr lang="es-MX" sz="2000" b="1" u="sng" dirty="0" err="1">
                <a:latin typeface="Sylfaen" pitchFamily="18" charset="0"/>
              </a:rPr>
              <a:t>Encriptamiento</a:t>
            </a:r>
            <a:r>
              <a:rPr lang="es-MX" sz="2000" b="1" u="sng" dirty="0">
                <a:latin typeface="Sylfaen" pitchFamily="18" charset="0"/>
              </a:rPr>
              <a:t>: </a:t>
            </a:r>
            <a:r>
              <a:rPr lang="es-MX" sz="2000" dirty="0">
                <a:latin typeface="Sylfaen" pitchFamily="18" charset="0"/>
              </a:rPr>
              <a:t>la criptografía es el arte o ciencia de cifrar y descifrar información mediante el empleo de técnicas matemáticas que hagan posible un intercambio de mensajes de tal manera que sólo puedan leerlos las personas a quienes van dirigidos. La finalidad es para asegurar la información entres personas, organizaciones, etc.</a:t>
            </a:r>
          </a:p>
          <a:p>
            <a:pPr algn="just">
              <a:buNone/>
            </a:pPr>
            <a:endParaRPr lang="es-MX" sz="2000" dirty="0">
              <a:latin typeface="Sylfaen" pitchFamily="18" charset="0"/>
            </a:endParaRPr>
          </a:p>
          <a:p>
            <a:pPr marL="457200" indent="-457200" algn="just">
              <a:buFont typeface="+mj-lt"/>
              <a:buAutoNum type="alphaLcParenR"/>
            </a:pPr>
            <a:r>
              <a:rPr lang="es-MX" sz="2000" dirty="0">
                <a:latin typeface="Sylfaen" pitchFamily="18" charset="0"/>
              </a:rPr>
              <a:t>Criptografía simétrica o convencional: método que usan una misma clave para cifrar y para descifrar mensajes, las dos partes que se comunican deben ponerse de acuerdo que clave usar.</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7239000" cy="4608512"/>
          </a:xfrm>
        </p:spPr>
        <p:txBody>
          <a:bodyPr>
            <a:normAutofit/>
          </a:bodyPr>
          <a:lstStyle/>
          <a:p>
            <a:pPr marL="457200" indent="-457200" algn="just">
              <a:buAutoNum type="alphaLcParenR" startAt="2"/>
            </a:pPr>
            <a:r>
              <a:rPr lang="es-MX" sz="2000" dirty="0">
                <a:latin typeface="Sylfaen" pitchFamily="18" charset="0"/>
              </a:rPr>
              <a:t>Criptografía asimétrica o de clave pública: método que se usa un par de claves para el envío de mensajes. Las dos claves pertenecen a la persona que ha enviado el mensaje. Una clave es pública y se puede entregar a cualquier persona, mientras que la otra clave es privada y el propietario debe guardarla de modo que nadie tenga acceso a ella.</a:t>
            </a:r>
          </a:p>
          <a:p>
            <a:pPr marL="457200" indent="-457200" algn="just">
              <a:buAutoNum type="alphaLcParenR" startAt="2"/>
            </a:pPr>
            <a:endParaRPr lang="es-MX" sz="2000" dirty="0">
              <a:latin typeface="Sylfaen" pitchFamily="18" charset="0"/>
            </a:endParaRPr>
          </a:p>
          <a:p>
            <a:pPr marL="457200" indent="-457200" algn="just">
              <a:buFont typeface="Wingdings 2"/>
              <a:buAutoNum type="alphaLcParenR" startAt="2"/>
            </a:pPr>
            <a:r>
              <a:rPr lang="es-MX" sz="2000" dirty="0">
                <a:latin typeface="Sylfaen" pitchFamily="18" charset="0"/>
              </a:rPr>
              <a:t>Clave pública: documento electrónico que genera el uso de algoritmo asimétrico y se publica junto con el certificado digital para cifrar información que desea enviar el propietario de la llave privada. La llave pública se presenta dentro del archivo de requerimiento para presentarlo ante el SAT y obtener un certificado digital.</a:t>
            </a:r>
          </a:p>
          <a:p>
            <a:pPr marL="457200" indent="-457200" algn="just">
              <a:buAutoNum type="alphaLcParenR" startAt="2"/>
            </a:pPr>
            <a:endParaRPr lang="es-MX" sz="2000" dirty="0">
              <a:latin typeface="Sylfaen" pitchFamily="18" charset="0"/>
            </a:endParaRPr>
          </a:p>
          <a:p>
            <a:pPr algn="just">
              <a:buNone/>
            </a:pPr>
            <a:endParaRPr lang="es-MX" sz="2000" dirty="0">
              <a:latin typeface="Sylfaen" pitchFamily="18" charset="0"/>
            </a:endParaRPr>
          </a:p>
          <a:p>
            <a:pPr algn="just">
              <a:buNone/>
            </a:pPr>
            <a:endParaRPr lang="es-MX" sz="2000" dirty="0">
              <a:latin typeface="Sylfae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7239000" cy="6048672"/>
          </a:xfrm>
        </p:spPr>
        <p:txBody>
          <a:bodyPr>
            <a:normAutofit/>
          </a:bodyPr>
          <a:lstStyle/>
          <a:p>
            <a:pPr marL="457200" indent="-457200" algn="just">
              <a:buAutoNum type="alphaLcParenR" startAt="4"/>
            </a:pPr>
            <a:r>
              <a:rPr lang="es-MX" sz="2000" dirty="0">
                <a:latin typeface="Sylfaen" pitchFamily="18" charset="0"/>
              </a:rPr>
              <a:t>Clave privada: documento electrónico que genera el uso de algoritmo asimétrico y que sólo debe conocer y resguardar el propietario del par de llaves (pública/privada). Con esta llave privada se realiza el firmado digital, el cual codifica el contenido de un mensaje.</a:t>
            </a:r>
          </a:p>
          <a:p>
            <a:pPr marL="457200" indent="-457200" algn="just">
              <a:buAutoNum type="alphaLcParenR" startAt="4"/>
            </a:pPr>
            <a:endParaRPr lang="es-MX" sz="2000" dirty="0">
              <a:latin typeface="Sylfaen" pitchFamily="18" charset="0"/>
            </a:endParaRPr>
          </a:p>
          <a:p>
            <a:pPr marL="457200" indent="-457200" algn="just">
              <a:buAutoNum type="alphaLcParenR" startAt="4"/>
            </a:pPr>
            <a:r>
              <a:rPr lang="es-MX" sz="2000" dirty="0">
                <a:latin typeface="Sylfaen" pitchFamily="18" charset="0"/>
              </a:rPr>
              <a:t>Certificado: registro basado en la computadora que identifica a la autoridad certificante que lo emite; nombra o identifica a quien lo suscribe; contiene la clave pública de quien lo suscribe, y está firmado digitalmente por la autoridad certificante que lo emite.</a:t>
            </a:r>
          </a:p>
        </p:txBody>
      </p:sp>
      <p:pic>
        <p:nvPicPr>
          <p:cNvPr id="4" name="Picture 2"/>
          <p:cNvPicPr>
            <a:picLocks noChangeAspect="1" noChangeArrowheads="1"/>
          </p:cNvPicPr>
          <p:nvPr/>
        </p:nvPicPr>
        <p:blipFill>
          <a:blip r:embed="rId2" cstate="print"/>
          <a:srcRect/>
          <a:stretch>
            <a:fillRect/>
          </a:stretch>
        </p:blipFill>
        <p:spPr bwMode="auto">
          <a:xfrm>
            <a:off x="7308304" y="5672205"/>
            <a:ext cx="672148" cy="11803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l="24803" t="2201" r="33618" b="2881"/>
          <a:stretch>
            <a:fillRect/>
          </a:stretch>
        </p:blipFill>
        <p:spPr bwMode="auto">
          <a:xfrm>
            <a:off x="755576" y="188640"/>
            <a:ext cx="6768752" cy="6408712"/>
          </a:xfrm>
          <a:prstGeom prst="rect">
            <a:avLst/>
          </a:prstGeom>
          <a:noFill/>
          <a:ln w="9525">
            <a:noFill/>
            <a:miter lim="800000"/>
            <a:headEnd/>
            <a:tailEnd/>
          </a:ln>
        </p:spPr>
      </p:pic>
      <p:sp>
        <p:nvSpPr>
          <p:cNvPr id="5" name="4 Rectángulo"/>
          <p:cNvSpPr/>
          <p:nvPr/>
        </p:nvSpPr>
        <p:spPr>
          <a:xfrm>
            <a:off x="7164288" y="188640"/>
            <a:ext cx="36004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2601</TotalTime>
  <Words>10714</Words>
  <Application>Microsoft Macintosh PowerPoint</Application>
  <PresentationFormat>Presentación en pantalla (4:3)</PresentationFormat>
  <Paragraphs>1208</Paragraphs>
  <Slides>179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179</vt:i4>
      </vt:variant>
    </vt:vector>
  </HeadingPairs>
  <TitlesOfParts>
    <vt:vector size="187" baseType="lpstr">
      <vt:lpstr>Arial</vt:lpstr>
      <vt:lpstr>Calibri</vt:lpstr>
      <vt:lpstr>Sylfaen</vt:lpstr>
      <vt:lpstr>Times New Roman</vt:lpstr>
      <vt:lpstr>Trebuchet MS</vt:lpstr>
      <vt:lpstr>Wingdings</vt:lpstr>
      <vt:lpstr>Wingdings 2</vt:lpstr>
      <vt:lpstr>Opulento</vt:lpstr>
      <vt:lpstr>ACTOS DE COMERCIO.</vt:lpstr>
      <vt:lpstr>HISTORIA</vt:lpstr>
      <vt:lpstr>Presentación de PowerPoint</vt:lpstr>
      <vt:lpstr>Presentación de PowerPoint</vt:lpstr>
      <vt:lpstr>Presentación de PowerPoint</vt:lpstr>
      <vt:lpstr>Presentación de PowerPoint</vt:lpstr>
      <vt:lpstr>Presentación de PowerPoint</vt:lpstr>
      <vt:lpstr>DEFINICIONES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DISTINTOS ACTOS DE COMERCIO.</vt:lpstr>
      <vt:lpstr>Presentación de PowerPoint</vt:lpstr>
      <vt:lpstr>Presentación de PowerPoint</vt:lpstr>
      <vt:lpstr>Presentación de PowerPoint</vt:lpstr>
      <vt:lpstr>EMPRESAS</vt:lpstr>
      <vt:lpstr>Presentación de PowerPoint</vt:lpstr>
      <vt:lpstr>Presentación de PowerPoint</vt:lpstr>
      <vt:lpstr>Presentación de PowerPoint</vt:lpstr>
      <vt:lpstr>ACCESORIOS O CONEXOS.</vt:lpstr>
      <vt:lpstr>Presentación de PowerPoint</vt:lpstr>
      <vt:lpstr>COMPRA-VENTA MERCANTIL.</vt:lpstr>
      <vt:lpstr>OBLIGACIONES DEL COMPRADOR</vt:lpstr>
      <vt:lpstr>Presentación de PowerPoint</vt:lpstr>
      <vt:lpstr>ÉPOCA DE ENTREGA.</vt:lpstr>
      <vt:lpstr>OBLIGACIONES DEL COMPRADOR.</vt:lpstr>
      <vt:lpstr>DERECHO DE RETENCIÓN.</vt:lpstr>
      <vt:lpstr>COMPRAVENTA INTERNaCIONAL.</vt:lpstr>
      <vt:lpstr>CLASIFICACIÓN DE LAS MODALIDADES DE ENTREGA.</vt:lpstr>
      <vt:lpstr>A) COMPRAVENTa EXW O “EN FÁBRICA.”</vt:lpstr>
      <vt:lpstr>B) COMPRAVENTA FCA O “FRANCO TRANSPORTISTA” </vt:lpstr>
      <vt:lpstr>C)COMPRAVENTA FAS O “FRANCO AL COSTADO DEL BUQUE” </vt:lpstr>
      <vt:lpstr>D)COMPRAVENTA FOB O “FRANCO A BORDO.” </vt:lpstr>
      <vt:lpstr>E) COMPRAVENTA CFR O “COSTO Y FLETE” </vt:lpstr>
      <vt:lpstr>F) COMPRAVENTA CIF O “COSTO SEGURO Y FLETE” </vt:lpstr>
      <vt:lpstr>   H) COMPRAVENTA DAF O “ENTREGADA EN FRONTERA” </vt:lpstr>
      <vt:lpstr>i) COMPRAVENTA DES O “ENTREGA SOBRE BUQUE” </vt:lpstr>
      <vt:lpstr>  J) COMPRAVENTA DEQ O “ENTREGADA EN MUELLE.” </vt:lpstr>
      <vt:lpstr>K) COMPRAVENTA DDU O “ENTREGADA DERECHOS NO PAGADOS.” </vt:lpstr>
      <vt:lpstr>  L) COMPRAVENTA DDP O “ENTREGADA DERECHOS PAGADOS” </vt:lpstr>
      <vt:lpstr>JOINT VENTURE.</vt:lpstr>
      <vt:lpstr>FUSIÓN Y ESCISIÓN DE SOCIEDADES.</vt:lpstr>
      <vt:lpstr>FUSIÓN.</vt:lpstr>
      <vt:lpstr>FUSIÓN.</vt:lpstr>
      <vt:lpstr>FUSIÓN.</vt:lpstr>
      <vt:lpstr>FUSIÓN.</vt:lpstr>
      <vt:lpstr>PROCEDIMIENTO DEL ARTÍCULO  225.</vt:lpstr>
      <vt:lpstr>FUSIÓN.</vt:lpstr>
      <vt:lpstr>¿Cuándo puede llevarse a cabo la fusión?</vt:lpstr>
      <vt:lpstr>Fusión.</vt:lpstr>
      <vt:lpstr>ESCISIÓN.</vt:lpstr>
      <vt:lpstr>ESCISIÓN.</vt:lpstr>
      <vt:lpstr>ESCISIÓN. CUÁNDO SE PUEDE LLEVAR A CABO.</vt:lpstr>
      <vt:lpstr>Escisión total y parcial.</vt:lpstr>
      <vt:lpstr>Reglas del artículo 228-bis.</vt:lpstr>
      <vt:lpstr>Comercio electrónico</vt:lpstr>
      <vt:lpstr>COMERCIO ELECTRÓNICO</vt:lpstr>
      <vt:lpstr>Presentación de PowerPoint</vt:lpstr>
      <vt:lpstr>a. Contratos</vt:lpstr>
      <vt:lpstr>CLASIFICACIÓN</vt:lpstr>
      <vt:lpstr>Presentación de PowerPoint</vt:lpstr>
      <vt:lpstr>Presentación de PowerPoint</vt:lpstr>
      <vt:lpstr>Presentación de PowerPoint</vt:lpstr>
      <vt:lpstr>Presentación de PowerPoint</vt:lpstr>
      <vt:lpstr>Presentación de PowerPoint</vt:lpstr>
      <vt:lpstr>Presentación de PowerPoint</vt:lpstr>
      <vt:lpstr>Internet y su regulación</vt:lpstr>
      <vt:lpstr>Presentación de PowerPoint</vt:lpstr>
      <vt:lpstr>Presentación de PowerPoint</vt:lpstr>
      <vt:lpstr>USO DE MEDIOS ELECTRONICOS ÓPTICOS O CUALQUIERA OTRA TECNOLOGÍA</vt:lpstr>
      <vt:lpstr>Claves, contraseñas o medios de identificación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requisitos</vt:lpstr>
      <vt:lpstr>Presentación de PowerPoint</vt:lpstr>
      <vt:lpstr>FORMATO PARA LA FIEL </vt:lpstr>
      <vt:lpstr>Presentación de PowerPoint</vt:lpstr>
      <vt:lpstr>Presentación de PowerPoint</vt:lpstr>
      <vt:lpstr>Infracciones y sanciones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Resolución de conflictos en el comercio electrónico</vt:lpstr>
      <vt:lpstr>COMISIÓN  MERCANTIL</vt:lpstr>
      <vt:lpstr>DEFINICIÓN</vt:lpstr>
      <vt:lpstr>El comitente</vt:lpstr>
      <vt:lpstr> El comisionista</vt:lpstr>
      <vt:lpstr>Marco legal</vt:lpstr>
      <vt:lpstr>Presentación de PowerPoint</vt:lpstr>
      <vt:lpstr>Formalidad</vt:lpstr>
      <vt:lpstr>Presentación de PowerPoint</vt:lpstr>
      <vt:lpstr>Clases de comisión mercantil</vt:lpstr>
      <vt:lpstr> con representación</vt:lpstr>
      <vt:lpstr>Presentación de PowerPoint</vt:lpstr>
      <vt:lpstr>Sin representación</vt:lpstr>
      <vt:lpstr>Presentación de PowerPoint</vt:lpstr>
      <vt:lpstr> Derechos y obligaciones del comitente </vt:lpstr>
      <vt:lpstr>Presentación de PowerPoint</vt:lpstr>
      <vt:lpstr>Presentación de PowerPoint</vt:lpstr>
      <vt:lpstr> Derechos y obligaciones del comisionista</vt:lpstr>
      <vt:lpstr>Presentación de PowerPoint</vt:lpstr>
      <vt:lpstr>Presentación de PowerPoint</vt:lpstr>
      <vt:lpstr>Presentación de PowerPoint</vt:lpstr>
      <vt:lpstr>Presentación de PowerPoint</vt:lpstr>
      <vt:lpstr>introducción</vt:lpstr>
      <vt:lpstr>Presentación de PowerPoint</vt:lpstr>
      <vt:lpstr>definicion</vt:lpstr>
      <vt:lpstr>NATURALEZA JURÍDICA.</vt:lpstr>
      <vt:lpstr>CLASIFICACIÓN</vt:lpstr>
      <vt:lpstr>Presentación de PowerPoint</vt:lpstr>
      <vt:lpstr>Presentación de PowerPoint</vt:lpstr>
      <vt:lpstr>MERCANTILIDAD DEL CONTRATO. </vt:lpstr>
      <vt:lpstr>DISTINCIÓN CON LA COMPRAVENTA.</vt:lpstr>
      <vt:lpstr>Presentación de PowerPoint</vt:lpstr>
      <vt:lpstr>ELEMENTOS DEL CONTRATO</vt:lpstr>
      <vt:lpstr>Elementos reales u objetivos: </vt:lpstr>
      <vt:lpstr>Presentación de PowerPoint</vt:lpstr>
      <vt:lpstr>Elemento formal</vt:lpstr>
      <vt:lpstr>OBLIGACIONES DE LAS PARTES.</vt:lpstr>
      <vt:lpstr>Presentación de PowerPoint</vt:lpstr>
      <vt:lpstr>Presentación de PowerPoint</vt:lpstr>
      <vt:lpstr>Obligaciones del consignatario</vt:lpstr>
      <vt:lpstr>Presentación de PowerPoint</vt:lpstr>
      <vt:lpstr>CAUSAS DE TERMINACIÓN DEL CONTRATO</vt:lpstr>
      <vt:lpstr>Presentación de PowerPoint</vt:lpstr>
      <vt:lpstr>Presentación de PowerPoint</vt:lpstr>
      <vt:lpstr>Presentación de PowerPoint</vt:lpstr>
      <vt:lpstr>Presentación de PowerPoint</vt:lpstr>
      <vt:lpstr>Presentación de PowerPoint</vt:lpstr>
      <vt:lpstr>ASPECTOS CLAVES DEL CONTRATO DE DISTRIBUCIÓN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distribuidor </vt:lpstr>
      <vt:lpstr>Presentación de PowerPoint</vt:lpstr>
      <vt:lpstr>Empresario </vt:lpstr>
      <vt:lpstr>Presentación de PowerPoint</vt:lpstr>
      <vt:lpstr> Exclusividad </vt:lpstr>
      <vt:lpstr>distribución no exclusiva</vt:lpstr>
      <vt:lpstr>penalidad en caso de incumplimiento</vt:lpstr>
      <vt:lpstr> protección de la propiedad industrial y/o intelectual del empresario: </vt:lpstr>
      <vt:lpstr>duración del contrato:</vt:lpstr>
      <vt:lpstr>formas de terminación del contrato</vt:lpstr>
      <vt:lpstr>Desde un punto de vista comercial es recomendable: </vt:lpstr>
      <vt:lpstr>Presentación de PowerPoint</vt:lpstr>
    </vt:vector>
  </TitlesOfParts>
  <Company>Hewlett-Packard</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Comercio electrónico</dc:title>
  <dc:creator>Areli</dc:creator>
  <cp:lastModifiedBy>Alberto Amor Medina</cp:lastModifiedBy>
  <cp:revision>179</cp:revision>
  <dcterms:created xsi:type="dcterms:W3CDTF">2014-12-29T19:01:39Z</dcterms:created>
  <dcterms:modified xsi:type="dcterms:W3CDTF">2018-04-11T17:19:55Z</dcterms:modified>
</cp:coreProperties>
</file>