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93" r:id="rId3"/>
    <p:sldId id="263" r:id="rId4"/>
    <p:sldId id="294" r:id="rId5"/>
    <p:sldId id="295" r:id="rId6"/>
    <p:sldId id="264" r:id="rId7"/>
    <p:sldId id="26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4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3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70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5277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73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24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48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21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1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04034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imágenes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6881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0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6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0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5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6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29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Introducción al Derecho de la Empresa</a:t>
            </a:r>
            <a:endParaRPr lang="es-ES" dirty="0"/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1" r="16671"/>
          <a:stretch>
            <a:fillRect/>
          </a:stretch>
        </p:blipFill>
        <p:spPr/>
      </p:pic>
      <p:sp>
        <p:nvSpPr>
          <p:cNvPr id="3" name="Subtítul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s-ES" sz="3600" b="1" dirty="0" smtClean="0"/>
              <a:t>Dr. Paul Márquez García</a:t>
            </a:r>
            <a:r>
              <a:rPr lang="es-ES" dirty="0" smtClean="0"/>
              <a:t>. </a:t>
            </a:r>
          </a:p>
          <a:p>
            <a:pPr algn="ctr"/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363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Rafael preciado, jurista mexicano del siglo XX señala:</a:t>
            </a: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256250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PACIFICA CONVIVENCIA EN EL ORDEN EXIGE QUE TODOS LOS MIEMBROS DE LA COMUNIDAD SE SOMETAN A ESE ORDEN, Y QUE EXISTA UN ORGANO QUE GARANTICE EL CUMPLIMIENTO DE LAS NORMAS JURÍDICAS POR MEDIOS COERCITIVOS.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30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Clasificación del derecho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Utilizada por lo general es la que aplica el criterio conforme a las materias que regula. Desde este punto de vista, el derecho se clasifica en público, social y privado.</a:t>
            </a:r>
          </a:p>
          <a:p>
            <a:pPr algn="just"/>
            <a:r>
              <a:rPr lang="es-MX" dirty="0" smtClean="0"/>
              <a:t>Ulpiano jurista romano del siglo III, concebía la división del derecho en público y privado.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714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derecho público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 smtClean="0"/>
              <a:t>Se ocupa de las cosas que interesan al Estado.</a:t>
            </a:r>
          </a:p>
          <a:p>
            <a:pPr algn="just"/>
            <a:r>
              <a:rPr lang="es-MX" dirty="0" smtClean="0"/>
              <a:t>Tiene por objeto regular el orden general del Estado y sus relaciones, con los gobernados.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74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social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Doctrina introducida por Gustav </a:t>
            </a:r>
            <a:r>
              <a:rPr lang="es-MX" dirty="0" err="1" smtClean="0"/>
              <a:t>Radbruch</a:t>
            </a:r>
            <a:r>
              <a:rPr lang="es-MX" dirty="0" smtClean="0"/>
              <a:t>, jurista alemán, en 1929, y tiene por objeto regular el orden general de grupos sociales y valores jurídicos, que requieren protección especial en materias laboral, social, agraria, económica, ambiental y educativa.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53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privado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Atañe de modo exclusivo al interés de los particulares. Hoy se señala que el derecho privado o derecho civil en sentido amplio es que el que regula las relaciones privadas de los ciudadanos.</a:t>
            </a:r>
          </a:p>
          <a:p>
            <a:pPr algn="just"/>
            <a:r>
              <a:rPr lang="es-MX" dirty="0" smtClean="0"/>
              <a:t>El derecho civil regula las relaciones privadas de los ciudadanos entre sí, distintas a las operaciones mercantiles. Los temas que regula son la capacidad, la personalidad, el estado civil de las personas, la propiedad de bienes muebles e inmuebles y contratos.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447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mercantil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Es la rama jurídica que regula las relaciones que conciernen a las personas, los lugares, los contratos y los actos del comercio terrestre y marítimo.</a:t>
            </a:r>
          </a:p>
          <a:p>
            <a:pPr algn="just"/>
            <a:r>
              <a:rPr lang="es-MX" dirty="0" smtClean="0"/>
              <a:t>Entre las materias que comprende: la constitución, el funcionamiento y la disolución de  sociedades mercantiles; títulos y operaciones de crédito, la quiebra o concurso mercantil de las empresas.</a:t>
            </a:r>
          </a:p>
          <a:p>
            <a:pPr algn="just"/>
            <a:r>
              <a:rPr lang="es-MX" dirty="0" smtClean="0"/>
              <a:t>Código de comercio de 1889 de México.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2466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 mercantil</a:t>
            </a:r>
            <a:endParaRPr lang="es-MX" dirty="0"/>
          </a:p>
        </p:txBody>
      </p:sp>
      <p:sp>
        <p:nvSpPr>
          <p:cNvPr id="9" name="Marcador de conteni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Jorge Barrera Graf, jurista mexicano del siglo XX, afirma lo siguiente: El derecho mercantil es el derecho que regula el comercio.</a:t>
            </a:r>
          </a:p>
          <a:p>
            <a:pPr algn="just"/>
            <a:r>
              <a:rPr lang="es-MX" dirty="0" smtClean="0"/>
              <a:t>Económicamente, comercio es la negociación, trato y tráfico de mercaderías, de dinero con mercantes o mercaderes.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0297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Actos de comercio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smtClean="0"/>
          </a:p>
          <a:p>
            <a:pPr algn="just"/>
            <a:r>
              <a:rPr lang="es-MX" smtClean="0"/>
              <a:t>Regula </a:t>
            </a:r>
            <a:r>
              <a:rPr lang="es-MX" dirty="0" smtClean="0"/>
              <a:t>los actos de comercio, la empresa.</a:t>
            </a:r>
          </a:p>
          <a:p>
            <a:pPr algn="just"/>
            <a:r>
              <a:rPr lang="es-MX" dirty="0" smtClean="0"/>
              <a:t>Los actos de comercio constituyen el ejercicio de la posibilidad de hacer negociaciones comprando, o vendiendo mercancías.</a:t>
            </a:r>
          </a:p>
          <a:p>
            <a:pPr algn="just"/>
            <a:r>
              <a:rPr lang="es-MX" dirty="0" smtClean="0"/>
              <a:t>En México los actos comerciales se rigen por lo dispuesto en el Código de Comercio, que es un código federal.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5364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Disciplinadas emanadas del derecho mercantil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Existen disciplinas emanadas del derecho del derecho mercantil, como:</a:t>
            </a:r>
          </a:p>
          <a:p>
            <a:pPr algn="just"/>
            <a:r>
              <a:rPr lang="es-MX" dirty="0" smtClean="0"/>
              <a:t>Derecho financiero, el derecho bursátil, el derecho marítimo, derecho empresarial, y el derecho corporativo.</a:t>
            </a:r>
          </a:p>
          <a:p>
            <a:pPr algn="just"/>
            <a:r>
              <a:rPr lang="es-MX" dirty="0" smtClean="0"/>
              <a:t>El derecho financiero regula el ejercicio de la actividad crediticia y bancaria; el derecho bursátil se refiere al mercado de valores que se cotizan en bolsa pública; el derecho marítimo alude a los acontecimientos en el mar y en los espacios marinos, e incluye la regulación de la marina mercante, embarcaciones, astilleros, empresas marítimas.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6223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Unidad ii empresa mercantil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En México el concepto de empresa LFT. (Buscar)</a:t>
            </a:r>
          </a:p>
          <a:p>
            <a:pPr algn="just"/>
            <a:r>
              <a:rPr lang="es-MX" dirty="0" smtClean="0"/>
              <a:t>Clasificación: Empresa industrial, empresa comercial, y empresa de servicios.</a:t>
            </a:r>
          </a:p>
          <a:p>
            <a:pPr algn="just"/>
            <a:r>
              <a:rPr lang="es-MX" dirty="0" smtClean="0"/>
              <a:t>La empresa industrial se dedica a la extracción, conservación o transformación de materias primas, acabado de productos y elaboración de satisfactores.</a:t>
            </a:r>
          </a:p>
          <a:p>
            <a:pPr algn="just"/>
            <a:r>
              <a:rPr lang="es-MX" dirty="0" smtClean="0"/>
              <a:t>La empresa comercial compra a una empresa industrial los productos que esta ha elaborado, y los vende al consumidor final.</a:t>
            </a:r>
          </a:p>
          <a:p>
            <a:pPr algn="just"/>
            <a:r>
              <a:rPr lang="es-MX" dirty="0" smtClean="0"/>
              <a:t>La empresa de servicios no elabora bienes materiales, pero realiza actividades mercantiles que satisfacen necesidades de los clientes.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465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Presentándonos  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Nombre completo</a:t>
            </a:r>
          </a:p>
          <a:p>
            <a:r>
              <a:rPr lang="es-MX" smtClean="0"/>
              <a:t>Preparatoria de </a:t>
            </a:r>
            <a:r>
              <a:rPr lang="es-MX" dirty="0" smtClean="0"/>
              <a:t>donde provengo</a:t>
            </a:r>
          </a:p>
          <a:p>
            <a:r>
              <a:rPr lang="es-MX" dirty="0" smtClean="0"/>
              <a:t>¿Eres de familia empresaria?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s-MX" dirty="0" smtClean="0"/>
              <a:t>Hobby</a:t>
            </a:r>
          </a:p>
          <a:p>
            <a:r>
              <a:rPr lang="es-MX" dirty="0" smtClean="0"/>
              <a:t>Deporte  </a:t>
            </a:r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sz="half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44" y="3353594"/>
            <a:ext cx="3762375" cy="2114550"/>
          </a:xfrm>
        </p:spPr>
      </p:pic>
    </p:spTree>
    <p:extLst>
      <p:ext uri="{BB962C8B-B14F-4D97-AF65-F5344CB8AC3E}">
        <p14:creationId xmlns:p14="http://schemas.microsoft.com/office/powerpoint/2010/main" val="2178107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Otra clasificación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Por sectores de la economía. Existen el sector primario, secundario y el terciario.</a:t>
            </a:r>
          </a:p>
          <a:p>
            <a:pPr algn="just"/>
            <a:r>
              <a:rPr lang="es-MX" dirty="0" smtClean="0"/>
              <a:t>El sector primario abarca las empresas mercantiles dedicadas a las actividades de agricultura, ganadería, pesca y minería, y la venta de sus productos a los consumidores.</a:t>
            </a:r>
          </a:p>
          <a:p>
            <a:pPr algn="just"/>
            <a:r>
              <a:rPr lang="es-MX" dirty="0" smtClean="0"/>
              <a:t>El sector secundario abarca las actividades productivas que someten las materias primas a procesos industriales de transformación.</a:t>
            </a:r>
          </a:p>
          <a:p>
            <a:pPr algn="just"/>
            <a:r>
              <a:rPr lang="es-MX" dirty="0" smtClean="0"/>
              <a:t>El sector terciario abarca las actividades relacionadas con las empresas comerciales y de servicios materiales no productivos de bienes, que se prestan a los consumidores.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7495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Existe otra clasificación de acuerdo a su tamaño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Estratificación por número de trabajadores.</a:t>
            </a:r>
          </a:p>
          <a:p>
            <a:r>
              <a:rPr lang="es-MX" dirty="0" smtClean="0"/>
              <a:t>Microempresas (0-10)</a:t>
            </a:r>
          </a:p>
          <a:p>
            <a:r>
              <a:rPr lang="es-MX" dirty="0" smtClean="0"/>
              <a:t>Pequeña,          (11-50)</a:t>
            </a:r>
          </a:p>
          <a:p>
            <a:r>
              <a:rPr lang="es-MX" dirty="0" smtClean="0"/>
              <a:t>Mediana y,       (51-100)</a:t>
            </a:r>
          </a:p>
          <a:p>
            <a:r>
              <a:rPr lang="es-MX" dirty="0" smtClean="0"/>
              <a:t>Grande.            (101 + 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451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Componentes de la empresa (</a:t>
            </a:r>
            <a:r>
              <a:rPr lang="es-MX" dirty="0" err="1" smtClean="0"/>
              <a:t>stakeholders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Los accionistas de la empresa. </a:t>
            </a:r>
          </a:p>
          <a:p>
            <a:pPr algn="just"/>
            <a:r>
              <a:rPr lang="es-MX" dirty="0" smtClean="0"/>
              <a:t>Los directivos y empleados.</a:t>
            </a:r>
          </a:p>
          <a:p>
            <a:pPr algn="just"/>
            <a:r>
              <a:rPr lang="es-MX" dirty="0" smtClean="0"/>
              <a:t>Los clientes o consumidores, aunque no constituyen parte de la empresa, son la razón de ser de la empresa.</a:t>
            </a:r>
          </a:p>
          <a:p>
            <a:pPr algn="just"/>
            <a:r>
              <a:rPr lang="es-MX" dirty="0" smtClean="0"/>
              <a:t>Proveedores.</a:t>
            </a:r>
          </a:p>
          <a:p>
            <a:pPr algn="just"/>
            <a:r>
              <a:rPr lang="es-MX" dirty="0" smtClean="0"/>
              <a:t>Sociedad.</a:t>
            </a:r>
            <a:endParaRPr lang="es-MX" dirty="0"/>
          </a:p>
          <a:p>
            <a:pPr algn="just"/>
            <a:r>
              <a:rPr lang="es-MX" dirty="0" smtClean="0"/>
              <a:t>Los gobiernos.</a:t>
            </a:r>
          </a:p>
        </p:txBody>
      </p:sp>
    </p:spTree>
    <p:extLst>
      <p:ext uri="{BB962C8B-B14F-4D97-AF65-F5344CB8AC3E}">
        <p14:creationId xmlns:p14="http://schemas.microsoft.com/office/powerpoint/2010/main" val="1824324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Desarrollo de la competitividad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Las empresas compiten entre sí para atraer a los clientes.</a:t>
            </a:r>
          </a:p>
          <a:p>
            <a:pPr algn="just"/>
            <a:r>
              <a:rPr lang="es-MX" dirty="0" smtClean="0"/>
              <a:t>El INEGI ha estimado que las micro, pequeñas y medianas empresas constituyen 99.8% lo que representa el 35% del PIB, contribuye a generar más de 73% de los empleos en México.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31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Reglas de la clase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740664" y="2361063"/>
            <a:ext cx="3767328" cy="4203510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No celulares, no ordenadores, al menos que vayamos a necesitar usar (por instrucciones del profe).</a:t>
            </a:r>
          </a:p>
          <a:p>
            <a:r>
              <a:rPr lang="es-MX" dirty="0"/>
              <a:t>Tomar necesariamente notas/ tener libreta y lapicero negro o azul</a:t>
            </a:r>
          </a:p>
          <a:p>
            <a:r>
              <a:rPr lang="es-MX" dirty="0"/>
              <a:t>Vestimenta adecuada.</a:t>
            </a:r>
          </a:p>
          <a:p>
            <a:r>
              <a:rPr lang="es-MX" dirty="0"/>
              <a:t>Vocabulario y lenguaje apropiado, mientras el profe se encuentra dentro del salón y cuando este saliendo.</a:t>
            </a:r>
          </a:p>
          <a:p>
            <a:r>
              <a:rPr lang="es-MX" dirty="0"/>
              <a:t>No alimentos en la clase.</a:t>
            </a:r>
          </a:p>
          <a:p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 smtClean="0"/>
              <a:t>El </a:t>
            </a:r>
            <a:r>
              <a:rPr lang="es-MX" dirty="0"/>
              <a:t>sabio comienza por el principio y no da un nuevo paso sin antes haber asegurado el anterior.</a:t>
            </a:r>
          </a:p>
          <a:p>
            <a:pPr marL="0" indent="0" algn="ctr">
              <a:buNone/>
            </a:pPr>
            <a:r>
              <a:rPr lang="es-MX" dirty="0"/>
              <a:t>(Santo Tomas)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241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Reglas de la clase</a:t>
            </a:r>
            <a:endParaRPr lang="es-MX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1er pase de lista 7:05 am retardo, a partir del minuto 7:06 am  en adelanté.</a:t>
            </a:r>
          </a:p>
          <a:p>
            <a:pPr algn="just"/>
            <a:r>
              <a:rPr lang="es-MX" dirty="0" smtClean="0"/>
              <a:t>Salida de descanso entre 7:50 y 7:55 am.</a:t>
            </a:r>
          </a:p>
          <a:p>
            <a:pPr algn="just"/>
            <a:r>
              <a:rPr lang="es-MX" dirty="0" smtClean="0"/>
              <a:t>2do pase de lista 8:05</a:t>
            </a:r>
          </a:p>
          <a:p>
            <a:pPr algn="just"/>
            <a:r>
              <a:rPr lang="es-MX" dirty="0" smtClean="0"/>
              <a:t>Permisos: Solo con justificantes médicos. </a:t>
            </a:r>
          </a:p>
          <a:p>
            <a:pPr algn="just"/>
            <a:r>
              <a:rPr lang="es-MX" dirty="0" smtClean="0"/>
              <a:t>Trabajos: Entregarlos en fecha solicitada, física y algunas veces en plataforma (subirlos).</a:t>
            </a:r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12" name="Marcador de posición de imagen 11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7" r="18557"/>
          <a:stretch>
            <a:fillRect/>
          </a:stretch>
        </p:blipFill>
        <p:spPr/>
      </p:pic>
      <p:pic>
        <p:nvPicPr>
          <p:cNvPr id="11" name="Marcador de posición de imagen 10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>
            <a:fillRect/>
          </a:stretch>
        </p:blipFill>
        <p:spPr/>
      </p:pic>
      <p:pic>
        <p:nvPicPr>
          <p:cNvPr id="10" name="Marcador de posición de imagen 9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6" r="215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309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Reglas de la clase: Extras</a:t>
            </a:r>
            <a:br>
              <a:rPr lang="es-MX" dirty="0" smtClean="0"/>
            </a:br>
            <a:r>
              <a:rPr lang="es-MX" dirty="0" smtClean="0"/>
              <a:t>Alumnos.</a:t>
            </a:r>
            <a:endParaRPr lang="es-MX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739775" y="2413000"/>
            <a:ext cx="7662864" cy="3624263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990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de la clase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40664" y="2286000"/>
            <a:ext cx="3767328" cy="4196687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/>
              <a:t>Planeación de la materia.</a:t>
            </a:r>
          </a:p>
          <a:p>
            <a:r>
              <a:rPr lang="es-MX" dirty="0" smtClean="0"/>
              <a:t>Socrático</a:t>
            </a:r>
            <a:r>
              <a:rPr lang="es-MX" dirty="0"/>
              <a:t>: Dialogo, Pensamiento Crítico, </a:t>
            </a:r>
            <a:r>
              <a:rPr lang="es-MX" dirty="0" smtClean="0"/>
              <a:t>Lógica.</a:t>
            </a:r>
            <a:endParaRPr lang="es-MX" dirty="0"/>
          </a:p>
          <a:p>
            <a:pPr algn="just"/>
            <a:r>
              <a:rPr lang="es-MX" dirty="0"/>
              <a:t>Método del Caso: Estudio individual y discernimiento en grupo, análisis del caso para un aprendizaje razonado.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dirty="0" smtClean="0"/>
              <a:t>Los </a:t>
            </a:r>
            <a:r>
              <a:rPr lang="es-MX" dirty="0"/>
              <a:t>atletas de la inteligencia, como los del deporte, tienen que aceptar privaciones y los largos entrenamientos y necesitan una tenacidad muchas veces sobrehumana.</a:t>
            </a:r>
          </a:p>
          <a:p>
            <a:pPr marL="0" indent="0" algn="ctr">
              <a:buNone/>
            </a:pPr>
            <a:r>
              <a:rPr lang="es-MX" dirty="0"/>
              <a:t>(Jean </a:t>
            </a:r>
            <a:r>
              <a:rPr lang="es-MX" dirty="0" err="1"/>
              <a:t>Guitton</a:t>
            </a:r>
            <a:r>
              <a:rPr lang="es-MX" dirty="0"/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7225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739775" y="2442949"/>
            <a:ext cx="7662864" cy="4217157"/>
          </a:xfrm>
        </p:spPr>
        <p:txBody>
          <a:bodyPr>
            <a:normAutofit/>
          </a:bodyPr>
          <a:lstStyle/>
          <a:p>
            <a:r>
              <a:rPr lang="es-MX" dirty="0"/>
              <a:t>Para cada parcial</a:t>
            </a:r>
          </a:p>
          <a:p>
            <a:r>
              <a:rPr lang="es-MX" dirty="0" smtClean="0"/>
              <a:t>Trabajos y Participación       20%</a:t>
            </a:r>
            <a:endParaRPr lang="es-MX" dirty="0"/>
          </a:p>
          <a:p>
            <a:r>
              <a:rPr lang="es-MX" dirty="0"/>
              <a:t>Parcial 1    </a:t>
            </a:r>
          </a:p>
          <a:p>
            <a:r>
              <a:rPr lang="es-MX" dirty="0"/>
              <a:t>Exámenes parciales </a:t>
            </a:r>
            <a:r>
              <a:rPr lang="es-MX" dirty="0" smtClean="0"/>
              <a:t>              80 %</a:t>
            </a:r>
            <a:endParaRPr lang="es-MX" dirty="0"/>
          </a:p>
          <a:p>
            <a:r>
              <a:rPr lang="es-MX" dirty="0"/>
              <a:t>Final                          </a:t>
            </a:r>
            <a:r>
              <a:rPr lang="es-MX" dirty="0" smtClean="0"/>
              <a:t>             Se promedian lo 2 parciales, con el examen final.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No </a:t>
            </a:r>
            <a:r>
              <a:rPr lang="es-MX" dirty="0"/>
              <a:t>hay exentos, no se reciben trabajos extemporáneos.</a:t>
            </a:r>
          </a:p>
          <a:p>
            <a:r>
              <a:rPr lang="es-MX" dirty="0"/>
              <a:t>No se aplica evaluación en otra fecha.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391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derecho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El arte de saber resolver conflictos.</a:t>
            </a:r>
          </a:p>
          <a:p>
            <a:pPr algn="just"/>
            <a:r>
              <a:rPr lang="es-MX" dirty="0" smtClean="0"/>
              <a:t>Conjunto de principios y normas, expresivos de una idea de justicia y de orden, que regulan las relaciones humanas en toda sociedad y cuya observancia puede ser impuesta de manera coactiva.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182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Normas del derecho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O normas jurídicas, son coercibles, externas, bilaterales, y generales.</a:t>
            </a:r>
          </a:p>
          <a:p>
            <a:pPr algn="just"/>
            <a:r>
              <a:rPr lang="es-MX" dirty="0" smtClean="0"/>
              <a:t>Las normas de derecho se distinguen de otras normas sociales, en primer lugar, porque pueden asegurar, incluso por la fuerza, su cumplimiento; es decir, tienen el carácter de coerción, que es la presión ejercida sobre alguien para forzar su voluntad o conducta.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984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507</TotalTime>
  <Words>1249</Words>
  <Application>Microsoft Office PowerPoint</Application>
  <PresentationFormat>Presentación en pantalla (4:3)</PresentationFormat>
  <Paragraphs>114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Century Gothic</vt:lpstr>
      <vt:lpstr>Estela de condensación</vt:lpstr>
      <vt:lpstr>Introducción al Derecho de la Empresa</vt:lpstr>
      <vt:lpstr>Presentándonos  </vt:lpstr>
      <vt:lpstr>Reglas de la clase </vt:lpstr>
      <vt:lpstr>Reglas de la clase</vt:lpstr>
      <vt:lpstr>Reglas de la clase: Extras Alumnos.</vt:lpstr>
      <vt:lpstr>Método de la clase</vt:lpstr>
      <vt:lpstr>Evaluación</vt:lpstr>
      <vt:lpstr>El derecho</vt:lpstr>
      <vt:lpstr>Normas del derecho</vt:lpstr>
      <vt:lpstr>Rafael preciado, jurista mexicano del siglo XX señala:</vt:lpstr>
      <vt:lpstr>Clasificación del derecho</vt:lpstr>
      <vt:lpstr>El derecho público</vt:lpstr>
      <vt:lpstr>Derecho social</vt:lpstr>
      <vt:lpstr>Derecho privado</vt:lpstr>
      <vt:lpstr>Derecho mercantil</vt:lpstr>
      <vt:lpstr>Derecho mercantil</vt:lpstr>
      <vt:lpstr>Actos de comercio</vt:lpstr>
      <vt:lpstr>Disciplinadas emanadas del derecho mercantil</vt:lpstr>
      <vt:lpstr>Unidad ii empresa mercantil</vt:lpstr>
      <vt:lpstr>Otra clasificación </vt:lpstr>
      <vt:lpstr>Existe otra clasificación de acuerdo a su tamaño</vt:lpstr>
      <vt:lpstr>Componentes de la empresa (stakeholders)</vt:lpstr>
      <vt:lpstr>Desarrollo de la competitividad</vt:lpstr>
    </vt:vector>
  </TitlesOfParts>
  <Company>HBHM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Administrativo II</dc:title>
  <dc:creator>ANDRES HUACUJA</dc:creator>
  <cp:lastModifiedBy>C. Isabela</cp:lastModifiedBy>
  <cp:revision>56</cp:revision>
  <dcterms:created xsi:type="dcterms:W3CDTF">2018-01-19T17:57:09Z</dcterms:created>
  <dcterms:modified xsi:type="dcterms:W3CDTF">2022-09-15T02:03:19Z</dcterms:modified>
</cp:coreProperties>
</file>